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7" r:id="rId2"/>
    <p:sldId id="265" r:id="rId3"/>
    <p:sldId id="260" r:id="rId4"/>
    <p:sldId id="264" r:id="rId5"/>
    <p:sldId id="273" r:id="rId6"/>
    <p:sldId id="259" r:id="rId7"/>
    <p:sldId id="289" r:id="rId8"/>
    <p:sldId id="258" r:id="rId9"/>
    <p:sldId id="278" r:id="rId10"/>
    <p:sldId id="280" r:id="rId11"/>
    <p:sldId id="279" r:id="rId12"/>
    <p:sldId id="28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70" autoAdjust="0"/>
    <p:restoredTop sz="94660"/>
  </p:normalViewPr>
  <p:slideViewPr>
    <p:cSldViewPr snapToGrid="0">
      <p:cViewPr varScale="1">
        <p:scale>
          <a:sx n="72" d="100"/>
          <a:sy n="72" d="100"/>
        </p:scale>
        <p:origin x="65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jpg>
</file>

<file path=ppt/media/image10.jpeg>
</file>

<file path=ppt/media/image11.png>
</file>

<file path=ppt/media/image12.svg>
</file>

<file path=ppt/media/image13.png>
</file>

<file path=ppt/media/image14.jp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jp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A99C8F-828B-41C9-9AB8-B04660C1C078}" type="datetimeFigureOut">
              <a:rPr lang="en-US" smtClean="0"/>
              <a:t>10/19/2023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35D288-7B6D-45E0-B365-295F226BA9DE}" type="slidenum">
              <a:rPr lang="en-US" smtClean="0"/>
              <a:t>‹#›</a:t>
            </a:fld>
            <a:endParaRPr lang="en-US"/>
          </a:p>
        </p:txBody>
      </p:sp>
    </p:spTree>
    <p:extLst>
      <p:ext uri="{BB962C8B-B14F-4D97-AF65-F5344CB8AC3E}">
        <p14:creationId xmlns:p14="http://schemas.microsoft.com/office/powerpoint/2010/main" val="28741543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35E52-10C5-5036-7B02-48BF0F22F4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993B88F-0479-0620-A29B-0F39CEADCF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3ED8275-D3ED-3188-2216-0B78F1C471F5}"/>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5" name="Footer Placeholder 4">
            <a:extLst>
              <a:ext uri="{FF2B5EF4-FFF2-40B4-BE49-F238E27FC236}">
                <a16:creationId xmlns:a16="http://schemas.microsoft.com/office/drawing/2014/main" id="{87C599C7-8306-4224-BF49-FD1754ACD4E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11A029-B56B-B643-4BD4-325275EB1BA3}"/>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382919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8F357-27F4-7A12-B9EA-80F8F55E8CD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F19F56F-4404-7DF8-D0E9-057AAC87D5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E4BF48-A7B8-415B-5D43-EF530F1D62FA}"/>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5" name="Footer Placeholder 4">
            <a:extLst>
              <a:ext uri="{FF2B5EF4-FFF2-40B4-BE49-F238E27FC236}">
                <a16:creationId xmlns:a16="http://schemas.microsoft.com/office/drawing/2014/main" id="{F0CC25F7-8504-8C94-A3A8-865C4B3E3A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8E5315-A1B5-6468-6BBA-8D77D04D4069}"/>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155659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BAB1FA-1513-DA4E-8D2C-2D07CEF61B7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D0BAE6B-989F-B4F6-80F7-6CC5AE3586B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63ED5E-1193-D526-54C3-E636BB5CA809}"/>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5" name="Footer Placeholder 4">
            <a:extLst>
              <a:ext uri="{FF2B5EF4-FFF2-40B4-BE49-F238E27FC236}">
                <a16:creationId xmlns:a16="http://schemas.microsoft.com/office/drawing/2014/main" id="{BF0C1A22-088F-D9F0-609B-6DBD57265F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5E42953-C181-3027-826F-437B91CAF20F}"/>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2464328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67561-B437-D263-9249-037404266E5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0D454BF-DFC1-2114-00DC-27B953B591E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2543E8C-EFE7-FCD7-D1AE-199AB5B5140B}"/>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5" name="Footer Placeholder 4">
            <a:extLst>
              <a:ext uri="{FF2B5EF4-FFF2-40B4-BE49-F238E27FC236}">
                <a16:creationId xmlns:a16="http://schemas.microsoft.com/office/drawing/2014/main" id="{E2677B23-1DA0-AE3D-3BB2-996068F08F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101688C-9C96-BBAE-3E41-458856919569}"/>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426818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206AB-0172-A776-50BF-7758EC149E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77B8CE1-F7B8-EC34-06C7-B9AFC1D17A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BEC224-A96E-5D7F-C997-20A4D8E6BB4E}"/>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5" name="Footer Placeholder 4">
            <a:extLst>
              <a:ext uri="{FF2B5EF4-FFF2-40B4-BE49-F238E27FC236}">
                <a16:creationId xmlns:a16="http://schemas.microsoft.com/office/drawing/2014/main" id="{14F46479-409A-3AC3-4372-D307806FCAA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00DEFB-F253-2240-973A-903DF06B5ADD}"/>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3183554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E43EE-7AA6-765D-CEBF-2D73F8729AB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BC255D0-6264-C150-3E80-C905A133B3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0DBBAAB-EC98-4C40-DF07-330DC07CC6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CF189DB-DBDE-5697-FE55-1798AE1F9EFC}"/>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6" name="Footer Placeholder 5">
            <a:extLst>
              <a:ext uri="{FF2B5EF4-FFF2-40B4-BE49-F238E27FC236}">
                <a16:creationId xmlns:a16="http://schemas.microsoft.com/office/drawing/2014/main" id="{D7D2BD7D-88CA-16C9-ED9B-E8F6A09CFE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A831443-1C61-7A1B-57DA-C5CADA2B422E}"/>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1771879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AFD8E-9709-35F9-EF13-B82453A56CB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3B07497-3309-85E0-D577-73C9CED59B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7A33B1-B085-3B6E-960A-A3081831C6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0FA9F82-8B33-B627-7809-CE3F6EDF9F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DDD6612-19E1-DD64-0B70-695A440E6D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5CFDDB4-D3F7-3E9E-CEA1-8B7C5BD90936}"/>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8" name="Footer Placeholder 7">
            <a:extLst>
              <a:ext uri="{FF2B5EF4-FFF2-40B4-BE49-F238E27FC236}">
                <a16:creationId xmlns:a16="http://schemas.microsoft.com/office/drawing/2014/main" id="{75FA5B31-C5A8-E949-3E2B-EBCF8BFA41D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7AE3E26-6DCA-D9FD-305A-5EC1B0C751B9}"/>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38749850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B6E2E-E53F-4D99-40C8-57242820FC4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B496196-C624-AD4A-1DF5-5638BDA570FF}"/>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4" name="Footer Placeholder 3">
            <a:extLst>
              <a:ext uri="{FF2B5EF4-FFF2-40B4-BE49-F238E27FC236}">
                <a16:creationId xmlns:a16="http://schemas.microsoft.com/office/drawing/2014/main" id="{CAA861C1-80C9-EE42-23F4-D610A45DAEC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E651640-602A-9287-9C10-E54B2EB6D81C}"/>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1944183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6A57BD-3098-1381-089F-2BC80E77EFC2}"/>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3" name="Footer Placeholder 2">
            <a:extLst>
              <a:ext uri="{FF2B5EF4-FFF2-40B4-BE49-F238E27FC236}">
                <a16:creationId xmlns:a16="http://schemas.microsoft.com/office/drawing/2014/main" id="{2B0CAF3E-3F8A-142C-73E2-8B577516963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AA2356E-955D-E444-45DF-EF3A9AF38760}"/>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1287875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2720F-7594-6D77-E7FD-19B305EAD1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E689F5C-74B0-7ED4-A452-D8C655769B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3BDEDB6-06F2-CF61-1CE2-2A0C61EEDD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A89F7A-9A91-0AE5-9D2C-276C3A635262}"/>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6" name="Footer Placeholder 5">
            <a:extLst>
              <a:ext uri="{FF2B5EF4-FFF2-40B4-BE49-F238E27FC236}">
                <a16:creationId xmlns:a16="http://schemas.microsoft.com/office/drawing/2014/main" id="{F3882FAA-798C-E8D1-C4C5-CF39FDAE5B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EF271EE-499E-497D-ECD4-838550BFDA03}"/>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2690403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0CD2D-488D-5F58-2657-26188716C8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2D11077-B998-76A4-87B2-8A599B7CCF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82FFCC8-56CC-0C4D-CDF6-680C552E63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CA5118-BFEB-EC3A-B873-6396BE796ED1}"/>
              </a:ext>
            </a:extLst>
          </p:cNvPr>
          <p:cNvSpPr>
            <a:spLocks noGrp="1"/>
          </p:cNvSpPr>
          <p:nvPr>
            <p:ph type="dt" sz="half" idx="10"/>
          </p:nvPr>
        </p:nvSpPr>
        <p:spPr/>
        <p:txBody>
          <a:bodyPr/>
          <a:lstStyle/>
          <a:p>
            <a:fld id="{164E2167-19BB-4216-9CD6-F512BB7A2EA7}" type="datetimeFigureOut">
              <a:rPr lang="en-IN" smtClean="0"/>
              <a:t>19-10-2023</a:t>
            </a:fld>
            <a:endParaRPr lang="en-IN"/>
          </a:p>
        </p:txBody>
      </p:sp>
      <p:sp>
        <p:nvSpPr>
          <p:cNvPr id="6" name="Footer Placeholder 5">
            <a:extLst>
              <a:ext uri="{FF2B5EF4-FFF2-40B4-BE49-F238E27FC236}">
                <a16:creationId xmlns:a16="http://schemas.microsoft.com/office/drawing/2014/main" id="{71EAB178-D651-321B-68FC-0E8E1134DB1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C379B27-9599-5BAF-6FA4-EA6389FF26A9}"/>
              </a:ext>
            </a:extLst>
          </p:cNvPr>
          <p:cNvSpPr>
            <a:spLocks noGrp="1"/>
          </p:cNvSpPr>
          <p:nvPr>
            <p:ph type="sldNum" sz="quarter" idx="12"/>
          </p:nvPr>
        </p:nvSpPr>
        <p:spPr/>
        <p:txBody>
          <a:bodyPr/>
          <a:lstStyle/>
          <a:p>
            <a:fld id="{E48D753D-087B-4C2C-B839-506BCEBC7FEF}" type="slidenum">
              <a:rPr lang="en-IN" smtClean="0"/>
              <a:t>‹#›</a:t>
            </a:fld>
            <a:endParaRPr lang="en-IN"/>
          </a:p>
        </p:txBody>
      </p:sp>
    </p:spTree>
    <p:extLst>
      <p:ext uri="{BB962C8B-B14F-4D97-AF65-F5344CB8AC3E}">
        <p14:creationId xmlns:p14="http://schemas.microsoft.com/office/powerpoint/2010/main" val="14935472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032973-A05A-E9EC-885C-6A459806A5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DED494D-A6EA-33FF-438D-8BF203B84B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4D8F148-69E8-C553-F86C-E49933E7A4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4E2167-19BB-4216-9CD6-F512BB7A2EA7}" type="datetimeFigureOut">
              <a:rPr lang="en-IN" smtClean="0"/>
              <a:t>19-10-2023</a:t>
            </a:fld>
            <a:endParaRPr lang="en-IN"/>
          </a:p>
        </p:txBody>
      </p:sp>
      <p:sp>
        <p:nvSpPr>
          <p:cNvPr id="5" name="Footer Placeholder 4">
            <a:extLst>
              <a:ext uri="{FF2B5EF4-FFF2-40B4-BE49-F238E27FC236}">
                <a16:creationId xmlns:a16="http://schemas.microsoft.com/office/drawing/2014/main" id="{CF4FAA7C-CF2A-3726-D029-75AD1C819D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CC45723-B83D-58A8-E902-B25EB543D7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8D753D-087B-4C2C-B839-506BCEBC7FEF}" type="slidenum">
              <a:rPr lang="en-IN" smtClean="0"/>
              <a:t>‹#›</a:t>
            </a:fld>
            <a:endParaRPr lang="en-IN"/>
          </a:p>
        </p:txBody>
      </p:sp>
    </p:spTree>
    <p:extLst>
      <p:ext uri="{BB962C8B-B14F-4D97-AF65-F5344CB8AC3E}">
        <p14:creationId xmlns:p14="http://schemas.microsoft.com/office/powerpoint/2010/main" val="31228785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424A2B-49CA-5926-C1D8-2D4AF5E51295}"/>
              </a:ext>
            </a:extLst>
          </p:cNvPr>
          <p:cNvPicPr>
            <a:picLocks noChangeAspect="1"/>
          </p:cNvPicPr>
          <p:nvPr/>
        </p:nvPicPr>
        <p:blipFill>
          <a:blip r:embed="rId2">
            <a:extLst>
              <a:ext uri="{28A0092B-C50C-407E-A947-70E740481C1C}">
                <a14:useLocalDpi xmlns:a14="http://schemas.microsoft.com/office/drawing/2010/main" val="0"/>
              </a:ext>
            </a:extLst>
          </a:blip>
          <a:srcRect l="7700" r="7700"/>
          <a:stretch/>
        </p:blipFill>
        <p:spPr>
          <a:xfrm>
            <a:off x="-1504" y="1282"/>
            <a:ext cx="12191980" cy="6856718"/>
          </a:xfrm>
          <a:prstGeom prst="rect">
            <a:avLst/>
          </a:prstGeom>
        </p:spPr>
      </p:pic>
      <p:sp>
        <p:nvSpPr>
          <p:cNvPr id="6" name="Rectangle 5">
            <a:extLst>
              <a:ext uri="{FF2B5EF4-FFF2-40B4-BE49-F238E27FC236}">
                <a16:creationId xmlns:a16="http://schemas.microsoft.com/office/drawing/2014/main" id="{78E1DDB6-DF23-61F3-591B-D5866E6D1A14}"/>
              </a:ext>
            </a:extLst>
          </p:cNvPr>
          <p:cNvSpPr/>
          <p:nvPr/>
        </p:nvSpPr>
        <p:spPr>
          <a:xfrm>
            <a:off x="0" y="0"/>
            <a:ext cx="12192000" cy="6856718"/>
          </a:xfrm>
          <a:prstGeom prst="rect">
            <a:avLst/>
          </a:prstGeom>
          <a:solidFill>
            <a:schemeClr val="tx1">
              <a:alpha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Rectangle 4">
            <a:extLst>
              <a:ext uri="{FF2B5EF4-FFF2-40B4-BE49-F238E27FC236}">
                <a16:creationId xmlns:a16="http://schemas.microsoft.com/office/drawing/2014/main" id="{6F68CE1C-81AF-BE14-1E0C-4DE74ACA2027}"/>
              </a:ext>
            </a:extLst>
          </p:cNvPr>
          <p:cNvSpPr/>
          <p:nvPr/>
        </p:nvSpPr>
        <p:spPr>
          <a:xfrm>
            <a:off x="2171700" y="1917700"/>
            <a:ext cx="1727200" cy="49403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5842B02E-5808-B7A3-3126-2C4ABF2D74F9}"/>
              </a:ext>
            </a:extLst>
          </p:cNvPr>
          <p:cNvSpPr txBox="1"/>
          <p:nvPr/>
        </p:nvSpPr>
        <p:spPr>
          <a:xfrm>
            <a:off x="3043311" y="5362118"/>
            <a:ext cx="6102350" cy="1384995"/>
          </a:xfrm>
          <a:prstGeom prst="rect">
            <a:avLst/>
          </a:prstGeom>
          <a:noFill/>
        </p:spPr>
        <p:txBody>
          <a:bodyPr wrap="square">
            <a:spAutoFit/>
          </a:bodyPr>
          <a:lstStyle/>
          <a:p>
            <a:r>
              <a:rPr lang="en-IN" sz="1600" dirty="0">
                <a:solidFill>
                  <a:schemeClr val="bg1"/>
                </a:solidFill>
                <a:latin typeface="Google Sans"/>
              </a:rPr>
              <a:t>b</a:t>
            </a:r>
            <a:r>
              <a:rPr lang="en-IN" sz="1600" b="0" i="0" dirty="0">
                <a:solidFill>
                  <a:schemeClr val="bg1"/>
                </a:solidFill>
                <a:effectLst/>
                <a:latin typeface="Google Sans"/>
              </a:rPr>
              <a:t>y</a:t>
            </a:r>
          </a:p>
          <a:p>
            <a:r>
              <a:rPr lang="en-IN" sz="2400" b="1" dirty="0">
                <a:solidFill>
                  <a:schemeClr val="bg1"/>
                </a:solidFill>
                <a:latin typeface="Google Sans"/>
              </a:rPr>
              <a:t>WHITE HATS</a:t>
            </a:r>
          </a:p>
          <a:p>
            <a:r>
              <a:rPr lang="en-IN" b="1" dirty="0">
                <a:solidFill>
                  <a:schemeClr val="bg1"/>
                </a:solidFill>
                <a:latin typeface="Google Sans"/>
              </a:rPr>
              <a:t>Domain: Fin Tech</a:t>
            </a:r>
          </a:p>
          <a:p>
            <a:r>
              <a:rPr lang="en-IN" sz="2400" dirty="0" err="1">
                <a:solidFill>
                  <a:schemeClr val="bg1"/>
                </a:solidFill>
                <a:latin typeface="Google Sans"/>
              </a:rPr>
              <a:t>Karpagam</a:t>
            </a:r>
            <a:r>
              <a:rPr lang="en-IN" sz="2400" dirty="0">
                <a:solidFill>
                  <a:schemeClr val="bg1"/>
                </a:solidFill>
                <a:latin typeface="Google Sans"/>
              </a:rPr>
              <a:t> Academy of Higher Education</a:t>
            </a:r>
          </a:p>
        </p:txBody>
      </p:sp>
      <p:sp>
        <p:nvSpPr>
          <p:cNvPr id="2" name="TextBox 1">
            <a:extLst>
              <a:ext uri="{FF2B5EF4-FFF2-40B4-BE49-F238E27FC236}">
                <a16:creationId xmlns:a16="http://schemas.microsoft.com/office/drawing/2014/main" id="{714F98C4-58E0-4969-8527-768F92968BE7}"/>
              </a:ext>
            </a:extLst>
          </p:cNvPr>
          <p:cNvSpPr txBox="1"/>
          <p:nvPr/>
        </p:nvSpPr>
        <p:spPr>
          <a:xfrm>
            <a:off x="3035300" y="2485747"/>
            <a:ext cx="6480700" cy="2308324"/>
          </a:xfrm>
          <a:prstGeom prst="rect">
            <a:avLst/>
          </a:prstGeom>
          <a:noFill/>
        </p:spPr>
        <p:txBody>
          <a:bodyPr wrap="square" rtlCol="0">
            <a:spAutoFit/>
          </a:bodyPr>
          <a:lstStyle/>
          <a:p>
            <a:r>
              <a:rPr lang="en-US" sz="7200" dirty="0">
                <a:solidFill>
                  <a:schemeClr val="bg1"/>
                </a:solidFill>
                <a:latin typeface="Eras Bold ITC" panose="020B0907030504020204" pitchFamily="34" charset="0"/>
              </a:rPr>
              <a:t>AI PHISHING BLOCKER</a:t>
            </a:r>
          </a:p>
        </p:txBody>
      </p:sp>
    </p:spTree>
    <p:extLst>
      <p:ext uri="{BB962C8B-B14F-4D97-AF65-F5344CB8AC3E}">
        <p14:creationId xmlns:p14="http://schemas.microsoft.com/office/powerpoint/2010/main" val="2464857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D213352-08C9-DDD2-8F13-DD4E76B0F45F}"/>
              </a:ext>
            </a:extLst>
          </p:cNvPr>
          <p:cNvSpPr/>
          <p:nvPr/>
        </p:nvSpPr>
        <p:spPr>
          <a:xfrm flipH="1">
            <a:off x="0" y="3035845"/>
            <a:ext cx="12192000" cy="1134653"/>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reeform: Shape 4">
            <a:extLst>
              <a:ext uri="{FF2B5EF4-FFF2-40B4-BE49-F238E27FC236}">
                <a16:creationId xmlns:a16="http://schemas.microsoft.com/office/drawing/2014/main" id="{AD1E6295-1217-BEAD-A7B0-2F910456D8B1}"/>
              </a:ext>
            </a:extLst>
          </p:cNvPr>
          <p:cNvSpPr/>
          <p:nvPr/>
        </p:nvSpPr>
        <p:spPr>
          <a:xfrm>
            <a:off x="197146" y="1464816"/>
            <a:ext cx="7036647" cy="4400116"/>
          </a:xfrm>
          <a:custGeom>
            <a:avLst/>
            <a:gdLst>
              <a:gd name="connsiteX0" fmla="*/ 6726788 w 7166060"/>
              <a:gd name="connsiteY0" fmla="*/ 0 h 4589080"/>
              <a:gd name="connsiteX1" fmla="*/ 7166061 w 7166060"/>
              <a:gd name="connsiteY1" fmla="*/ 0 h 4589080"/>
              <a:gd name="connsiteX2" fmla="*/ 7166061 w 7166060"/>
              <a:gd name="connsiteY2" fmla="*/ 4589081 h 4589080"/>
              <a:gd name="connsiteX3" fmla="*/ 6726788 w 7166060"/>
              <a:gd name="connsiteY3" fmla="*/ 4589081 h 4589080"/>
              <a:gd name="connsiteX4" fmla="*/ 439273 w 7166060"/>
              <a:gd name="connsiteY4" fmla="*/ 4589081 h 4589080"/>
              <a:gd name="connsiteX5" fmla="*/ 0 w 7166060"/>
              <a:gd name="connsiteY5" fmla="*/ 4589081 h 4589080"/>
              <a:gd name="connsiteX6" fmla="*/ 0 w 7166060"/>
              <a:gd name="connsiteY6" fmla="*/ 0 h 4589080"/>
              <a:gd name="connsiteX7" fmla="*/ 439273 w 7166060"/>
              <a:gd name="connsiteY7" fmla="*/ 0 h 4589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6060" h="4589080">
                <a:moveTo>
                  <a:pt x="6726788" y="0"/>
                </a:moveTo>
                <a:cubicBezTo>
                  <a:pt x="6969392" y="0"/>
                  <a:pt x="7166061" y="0"/>
                  <a:pt x="7166061" y="0"/>
                </a:cubicBezTo>
                <a:lnTo>
                  <a:pt x="7166061" y="4589081"/>
                </a:lnTo>
                <a:cubicBezTo>
                  <a:pt x="7166061" y="4589081"/>
                  <a:pt x="6969392" y="4589081"/>
                  <a:pt x="6726788" y="4589081"/>
                </a:cubicBezTo>
                <a:lnTo>
                  <a:pt x="439273" y="4589081"/>
                </a:lnTo>
                <a:cubicBezTo>
                  <a:pt x="196669" y="4589081"/>
                  <a:pt x="0" y="4589081"/>
                  <a:pt x="0" y="4589081"/>
                </a:cubicBezTo>
                <a:lnTo>
                  <a:pt x="0" y="0"/>
                </a:lnTo>
                <a:cubicBezTo>
                  <a:pt x="0" y="0"/>
                  <a:pt x="196669" y="0"/>
                  <a:pt x="439273" y="0"/>
                </a:cubicBezTo>
                <a:close/>
              </a:path>
            </a:pathLst>
          </a:custGeom>
          <a:solidFill>
            <a:srgbClr val="FFFFFF"/>
          </a:solidFill>
          <a:ln w="6789" cap="flat">
            <a:noFill/>
            <a:prstDash val="solid"/>
            <a:miter/>
          </a:ln>
          <a:effectLst>
            <a:outerShdw blurRad="63500" sx="102000" sy="102000" algn="ctr" rotWithShape="0">
              <a:prstClr val="black">
                <a:alpha val="6000"/>
              </a:prstClr>
            </a:outerShdw>
          </a:effectLst>
        </p:spPr>
        <p:txBody>
          <a:bodyPr rtlCol="0" anchor="ctr"/>
          <a:lstStyle/>
          <a:p>
            <a:endParaRPr lang="en-IN" dirty="0"/>
          </a:p>
        </p:txBody>
      </p:sp>
      <p:grpSp>
        <p:nvGrpSpPr>
          <p:cNvPr id="2" name="Group 1">
            <a:extLst>
              <a:ext uri="{FF2B5EF4-FFF2-40B4-BE49-F238E27FC236}">
                <a16:creationId xmlns:a16="http://schemas.microsoft.com/office/drawing/2014/main" id="{F314B84E-D8C0-91D7-FF74-F042A923317F}"/>
              </a:ext>
            </a:extLst>
          </p:cNvPr>
          <p:cNvGrpSpPr/>
          <p:nvPr/>
        </p:nvGrpSpPr>
        <p:grpSpPr>
          <a:xfrm>
            <a:off x="10906522" y="-12700"/>
            <a:ext cx="615156" cy="952500"/>
            <a:chOff x="10248900" y="0"/>
            <a:chExt cx="812800" cy="952500"/>
          </a:xfrm>
        </p:grpSpPr>
        <p:sp>
          <p:nvSpPr>
            <p:cNvPr id="3" name="Rectangle 2">
              <a:extLst>
                <a:ext uri="{FF2B5EF4-FFF2-40B4-BE49-F238E27FC236}">
                  <a16:creationId xmlns:a16="http://schemas.microsoft.com/office/drawing/2014/main" id="{FFBC06E2-A6E0-BF67-08BD-7E0737389E55}"/>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3FACEBAA-A3B0-5935-8903-5D49B5CF50FB}"/>
                </a:ext>
              </a:extLst>
            </p:cNvPr>
            <p:cNvSpPr txBox="1"/>
            <p:nvPr/>
          </p:nvSpPr>
          <p:spPr>
            <a:xfrm>
              <a:off x="10248900" y="291584"/>
              <a:ext cx="812800" cy="369332"/>
            </a:xfrm>
            <a:prstGeom prst="rect">
              <a:avLst/>
            </a:prstGeom>
            <a:noFill/>
          </p:spPr>
          <p:txBody>
            <a:bodyPr wrap="square" rtlCol="0">
              <a:spAutoFit/>
            </a:bodyPr>
            <a:lstStyle/>
            <a:p>
              <a:pPr algn="ctr"/>
              <a:r>
                <a:rPr lang="en-US" b="1" dirty="0">
                  <a:solidFill>
                    <a:schemeClr val="bg1"/>
                  </a:solidFill>
                  <a:latin typeface="Montserrat" panose="00000500000000000000" pitchFamily="2" charset="0"/>
                </a:rPr>
                <a:t>10</a:t>
              </a:r>
              <a:endParaRPr lang="en-IN" b="1" dirty="0">
                <a:solidFill>
                  <a:schemeClr val="bg1"/>
                </a:solidFill>
                <a:latin typeface="Montserrat" panose="00000500000000000000" pitchFamily="2" charset="0"/>
              </a:endParaRPr>
            </a:p>
          </p:txBody>
        </p:sp>
      </p:grpSp>
      <p:pic>
        <p:nvPicPr>
          <p:cNvPr id="8" name="Picture 7">
            <a:extLst>
              <a:ext uri="{FF2B5EF4-FFF2-40B4-BE49-F238E27FC236}">
                <a16:creationId xmlns:a16="http://schemas.microsoft.com/office/drawing/2014/main" id="{FA12BA6D-8B03-C450-0698-C06181C854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42335" y="993068"/>
            <a:ext cx="4238326" cy="5085991"/>
          </a:xfrm>
          <a:prstGeom prst="rect">
            <a:avLst/>
          </a:prstGeom>
        </p:spPr>
      </p:pic>
      <p:sp>
        <p:nvSpPr>
          <p:cNvPr id="11" name="TextBox 10">
            <a:extLst>
              <a:ext uri="{FF2B5EF4-FFF2-40B4-BE49-F238E27FC236}">
                <a16:creationId xmlns:a16="http://schemas.microsoft.com/office/drawing/2014/main" id="{241BF419-F39B-5230-B4CB-F6D266129980}"/>
              </a:ext>
            </a:extLst>
          </p:cNvPr>
          <p:cNvSpPr txBox="1"/>
          <p:nvPr/>
        </p:nvSpPr>
        <p:spPr>
          <a:xfrm>
            <a:off x="197146" y="665914"/>
            <a:ext cx="4213359" cy="584775"/>
          </a:xfrm>
          <a:prstGeom prst="rect">
            <a:avLst/>
          </a:prstGeom>
          <a:noFill/>
        </p:spPr>
        <p:txBody>
          <a:bodyPr wrap="square">
            <a:spAutoFit/>
          </a:bodyPr>
          <a:lstStyle/>
          <a:p>
            <a:r>
              <a:rPr lang="en-IN" sz="3200" b="1" i="0" dirty="0">
                <a:solidFill>
                  <a:schemeClr val="accent5"/>
                </a:solidFill>
                <a:effectLst/>
                <a:latin typeface="Montserrat" panose="00000500000000000000" pitchFamily="2" charset="0"/>
              </a:rPr>
              <a:t>Recent Scam</a:t>
            </a:r>
            <a:endParaRPr lang="en-IN" sz="3200" b="1" dirty="0">
              <a:solidFill>
                <a:schemeClr val="accent5"/>
              </a:solidFill>
              <a:latin typeface="Montserrat" panose="00000500000000000000" pitchFamily="2" charset="0"/>
            </a:endParaRPr>
          </a:p>
        </p:txBody>
      </p:sp>
      <p:pic>
        <p:nvPicPr>
          <p:cNvPr id="12" name="Picture 11">
            <a:extLst>
              <a:ext uri="{FF2B5EF4-FFF2-40B4-BE49-F238E27FC236}">
                <a16:creationId xmlns:a16="http://schemas.microsoft.com/office/drawing/2014/main" id="{424BAD6F-BEBC-4569-A382-350B0805E326}"/>
              </a:ext>
            </a:extLst>
          </p:cNvPr>
          <p:cNvPicPr>
            <a:picLocks noChangeAspect="1"/>
          </p:cNvPicPr>
          <p:nvPr/>
        </p:nvPicPr>
        <p:blipFill rotWithShape="1">
          <a:blip r:embed="rId3">
            <a:extLst>
              <a:ext uri="{28A0092B-C50C-407E-A947-70E740481C1C}">
                <a14:useLocalDpi xmlns:a14="http://schemas.microsoft.com/office/drawing/2010/main" val="0"/>
              </a:ext>
            </a:extLst>
          </a:blip>
          <a:srcRect r="15101"/>
          <a:stretch/>
        </p:blipFill>
        <p:spPr>
          <a:xfrm>
            <a:off x="914398" y="4454960"/>
            <a:ext cx="5119450" cy="1202283"/>
          </a:xfrm>
          <a:prstGeom prst="rect">
            <a:avLst/>
          </a:prstGeom>
        </p:spPr>
      </p:pic>
      <p:pic>
        <p:nvPicPr>
          <p:cNvPr id="15" name="Picture 14">
            <a:extLst>
              <a:ext uri="{FF2B5EF4-FFF2-40B4-BE49-F238E27FC236}">
                <a16:creationId xmlns:a16="http://schemas.microsoft.com/office/drawing/2014/main" id="{8D5E68AA-BFC4-4F63-8006-973D472DAA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8022" y="3239592"/>
            <a:ext cx="5029201" cy="1132815"/>
          </a:xfrm>
          <a:prstGeom prst="rect">
            <a:avLst/>
          </a:prstGeom>
        </p:spPr>
      </p:pic>
      <p:sp>
        <p:nvSpPr>
          <p:cNvPr id="16" name="TextBox 15">
            <a:extLst>
              <a:ext uri="{FF2B5EF4-FFF2-40B4-BE49-F238E27FC236}">
                <a16:creationId xmlns:a16="http://schemas.microsoft.com/office/drawing/2014/main" id="{85548E7F-36D1-42EE-806F-3DFEE22C75FA}"/>
              </a:ext>
            </a:extLst>
          </p:cNvPr>
          <p:cNvSpPr txBox="1"/>
          <p:nvPr/>
        </p:nvSpPr>
        <p:spPr>
          <a:xfrm>
            <a:off x="322481" y="1828123"/>
            <a:ext cx="6094520" cy="1169551"/>
          </a:xfrm>
          <a:prstGeom prst="rect">
            <a:avLst/>
          </a:prstGeom>
          <a:noFill/>
        </p:spPr>
        <p:txBody>
          <a:bodyPr wrap="square">
            <a:spAutoFit/>
          </a:bodyPr>
          <a:lstStyle/>
          <a:p>
            <a:r>
              <a:rPr lang="en-US" sz="1400" dirty="0">
                <a:solidFill>
                  <a:srgbClr val="2E2E2E"/>
                </a:solidFill>
                <a:latin typeface="Arial MT"/>
                <a:cs typeface="Arial" panose="020B0604020202020204" pitchFamily="34" charset="0"/>
              </a:rPr>
              <a:t>In this scam the </a:t>
            </a:r>
            <a:r>
              <a:rPr lang="en-US" sz="1400" b="0" i="0" dirty="0">
                <a:solidFill>
                  <a:srgbClr val="2E2E2E"/>
                </a:solidFill>
                <a:effectLst/>
                <a:latin typeface="Arial MT"/>
                <a:cs typeface="Arial" panose="020B0604020202020204" pitchFamily="34" charset="0"/>
              </a:rPr>
              <a:t>scammers send a text message to your phone that closely remembers e-challan alerts. The messages have a payment link. When the use click the link the device security is compromised, and the hackers get access to credit/debit card details. Before user know, Our model can also predict it. </a:t>
            </a:r>
            <a:endParaRPr lang="en-US" sz="1400" dirty="0">
              <a:latin typeface="Arial MT"/>
              <a:cs typeface="Arial" panose="020B0604020202020204" pitchFamily="34" charset="0"/>
            </a:endParaRPr>
          </a:p>
        </p:txBody>
      </p:sp>
      <p:sp>
        <p:nvSpPr>
          <p:cNvPr id="9" name="TextBox 8">
            <a:extLst>
              <a:ext uri="{FF2B5EF4-FFF2-40B4-BE49-F238E27FC236}">
                <a16:creationId xmlns:a16="http://schemas.microsoft.com/office/drawing/2014/main" id="{360E3A4E-60B9-42B5-B901-B2E8976A02D0}"/>
              </a:ext>
            </a:extLst>
          </p:cNvPr>
          <p:cNvSpPr txBox="1"/>
          <p:nvPr/>
        </p:nvSpPr>
        <p:spPr>
          <a:xfrm>
            <a:off x="345668" y="3395948"/>
            <a:ext cx="461665" cy="1833194"/>
          </a:xfrm>
          <a:prstGeom prst="rect">
            <a:avLst/>
          </a:prstGeom>
          <a:noFill/>
        </p:spPr>
        <p:txBody>
          <a:bodyPr vert="vert270" wrap="none" rtlCol="0">
            <a:spAutoFit/>
          </a:bodyPr>
          <a:lstStyle/>
          <a:p>
            <a:r>
              <a:rPr lang="en-US" dirty="0">
                <a:solidFill>
                  <a:schemeClr val="accent5"/>
                </a:solidFill>
              </a:rPr>
              <a:t>Our Model Output</a:t>
            </a:r>
          </a:p>
        </p:txBody>
      </p:sp>
    </p:spTree>
    <p:extLst>
      <p:ext uri="{BB962C8B-B14F-4D97-AF65-F5344CB8AC3E}">
        <p14:creationId xmlns:p14="http://schemas.microsoft.com/office/powerpoint/2010/main" val="171892960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02E9482D-F3A7-F2FD-C635-742C35A1412B}"/>
              </a:ext>
            </a:extLst>
          </p:cNvPr>
          <p:cNvGrpSpPr/>
          <p:nvPr/>
        </p:nvGrpSpPr>
        <p:grpSpPr>
          <a:xfrm>
            <a:off x="0" y="-119232"/>
            <a:ext cx="11738839" cy="6870700"/>
            <a:chOff x="1" y="-12700"/>
            <a:chExt cx="11738839" cy="6870700"/>
          </a:xfrm>
        </p:grpSpPr>
        <p:grpSp>
          <p:nvGrpSpPr>
            <p:cNvPr id="2" name="Group 1">
              <a:extLst>
                <a:ext uri="{FF2B5EF4-FFF2-40B4-BE49-F238E27FC236}">
                  <a16:creationId xmlns:a16="http://schemas.microsoft.com/office/drawing/2014/main" id="{F314B84E-D8C0-91D7-FF74-F042A923317F}"/>
                </a:ext>
              </a:extLst>
            </p:cNvPr>
            <p:cNvGrpSpPr/>
            <p:nvPr/>
          </p:nvGrpSpPr>
          <p:grpSpPr>
            <a:xfrm>
              <a:off x="10906522" y="-12700"/>
              <a:ext cx="615156" cy="952500"/>
              <a:chOff x="10248900" y="0"/>
              <a:chExt cx="812800" cy="952500"/>
            </a:xfrm>
          </p:grpSpPr>
          <p:sp>
            <p:nvSpPr>
              <p:cNvPr id="3" name="Rectangle 2">
                <a:extLst>
                  <a:ext uri="{FF2B5EF4-FFF2-40B4-BE49-F238E27FC236}">
                    <a16:creationId xmlns:a16="http://schemas.microsoft.com/office/drawing/2014/main" id="{FFBC06E2-A6E0-BF67-08BD-7E0737389E55}"/>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3FACEBAA-A3B0-5935-8903-5D49B5CF50FB}"/>
                  </a:ext>
                </a:extLst>
              </p:cNvPr>
              <p:cNvSpPr txBox="1"/>
              <p:nvPr/>
            </p:nvSpPr>
            <p:spPr>
              <a:xfrm>
                <a:off x="10248900" y="291584"/>
                <a:ext cx="812800" cy="369332"/>
              </a:xfrm>
              <a:prstGeom prst="rect">
                <a:avLst/>
              </a:prstGeom>
              <a:noFill/>
            </p:spPr>
            <p:txBody>
              <a:bodyPr wrap="square" rtlCol="0">
                <a:spAutoFit/>
              </a:bodyPr>
              <a:lstStyle/>
              <a:p>
                <a:pPr algn="ctr"/>
                <a:r>
                  <a:rPr lang="en-US" b="1">
                    <a:solidFill>
                      <a:schemeClr val="bg1"/>
                    </a:solidFill>
                    <a:latin typeface="Montserrat" panose="00000500000000000000" pitchFamily="2" charset="0"/>
                  </a:rPr>
                  <a:t>11</a:t>
                </a:r>
                <a:endParaRPr lang="en-IN" b="1" dirty="0">
                  <a:solidFill>
                    <a:schemeClr val="bg1"/>
                  </a:solidFill>
                  <a:latin typeface="Montserrat" panose="00000500000000000000" pitchFamily="2" charset="0"/>
                </a:endParaRPr>
              </a:p>
            </p:txBody>
          </p:sp>
        </p:grpSp>
        <p:pic>
          <p:nvPicPr>
            <p:cNvPr id="6" name="Picture 5" descr="A person holding a phone with a map of airplanes flying out of it&#10;&#10;Description automatically generated">
              <a:extLst>
                <a:ext uri="{FF2B5EF4-FFF2-40B4-BE49-F238E27FC236}">
                  <a16:creationId xmlns:a16="http://schemas.microsoft.com/office/drawing/2014/main" id="{4702DBCC-CE84-1D35-4866-E0FFCF8FE8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2700"/>
              <a:ext cx="6066972" cy="6870700"/>
            </a:xfrm>
            <a:prstGeom prst="rect">
              <a:avLst/>
            </a:prstGeom>
          </p:spPr>
        </p:pic>
        <p:sp>
          <p:nvSpPr>
            <p:cNvPr id="7" name="Freeform: Shape 6">
              <a:extLst>
                <a:ext uri="{FF2B5EF4-FFF2-40B4-BE49-F238E27FC236}">
                  <a16:creationId xmlns:a16="http://schemas.microsoft.com/office/drawing/2014/main" id="{476A8189-3266-0874-B00C-501012FC4156}"/>
                </a:ext>
              </a:extLst>
            </p:cNvPr>
            <p:cNvSpPr/>
            <p:nvPr/>
          </p:nvSpPr>
          <p:spPr>
            <a:xfrm>
              <a:off x="395106" y="2272683"/>
              <a:ext cx="11343734" cy="4109137"/>
            </a:xfrm>
            <a:custGeom>
              <a:avLst/>
              <a:gdLst>
                <a:gd name="connsiteX0" fmla="*/ 6726788 w 7166060"/>
                <a:gd name="connsiteY0" fmla="*/ 0 h 4589080"/>
                <a:gd name="connsiteX1" fmla="*/ 7166061 w 7166060"/>
                <a:gd name="connsiteY1" fmla="*/ 0 h 4589080"/>
                <a:gd name="connsiteX2" fmla="*/ 7166061 w 7166060"/>
                <a:gd name="connsiteY2" fmla="*/ 4589081 h 4589080"/>
                <a:gd name="connsiteX3" fmla="*/ 6726788 w 7166060"/>
                <a:gd name="connsiteY3" fmla="*/ 4589081 h 4589080"/>
                <a:gd name="connsiteX4" fmla="*/ 439273 w 7166060"/>
                <a:gd name="connsiteY4" fmla="*/ 4589081 h 4589080"/>
                <a:gd name="connsiteX5" fmla="*/ 0 w 7166060"/>
                <a:gd name="connsiteY5" fmla="*/ 4589081 h 4589080"/>
                <a:gd name="connsiteX6" fmla="*/ 0 w 7166060"/>
                <a:gd name="connsiteY6" fmla="*/ 0 h 4589080"/>
                <a:gd name="connsiteX7" fmla="*/ 439273 w 7166060"/>
                <a:gd name="connsiteY7" fmla="*/ 0 h 4589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6060" h="4589080">
                  <a:moveTo>
                    <a:pt x="6726788" y="0"/>
                  </a:moveTo>
                  <a:cubicBezTo>
                    <a:pt x="6969392" y="0"/>
                    <a:pt x="7166061" y="0"/>
                    <a:pt x="7166061" y="0"/>
                  </a:cubicBezTo>
                  <a:lnTo>
                    <a:pt x="7166061" y="4589081"/>
                  </a:lnTo>
                  <a:cubicBezTo>
                    <a:pt x="7166061" y="4589081"/>
                    <a:pt x="6969392" y="4589081"/>
                    <a:pt x="6726788" y="4589081"/>
                  </a:cubicBezTo>
                  <a:lnTo>
                    <a:pt x="439273" y="4589081"/>
                  </a:lnTo>
                  <a:cubicBezTo>
                    <a:pt x="196669" y="4589081"/>
                    <a:pt x="0" y="4589081"/>
                    <a:pt x="0" y="4589081"/>
                  </a:cubicBezTo>
                  <a:lnTo>
                    <a:pt x="0" y="0"/>
                  </a:lnTo>
                  <a:cubicBezTo>
                    <a:pt x="0" y="0"/>
                    <a:pt x="196669" y="0"/>
                    <a:pt x="439273" y="0"/>
                  </a:cubicBezTo>
                  <a:close/>
                </a:path>
              </a:pathLst>
            </a:custGeom>
            <a:solidFill>
              <a:srgbClr val="FFFFFF"/>
            </a:solidFill>
            <a:ln w="6789" cap="flat">
              <a:noFill/>
              <a:prstDash val="solid"/>
              <a:miter/>
            </a:ln>
            <a:effectLst>
              <a:outerShdw blurRad="63500" sx="102000" sy="102000" algn="ctr" rotWithShape="0">
                <a:prstClr val="black">
                  <a:alpha val="6000"/>
                </a:prstClr>
              </a:outerShdw>
            </a:effectLst>
          </p:spPr>
          <p:txBody>
            <a:bodyPr rtlCol="0" anchor="ctr"/>
            <a:lstStyle/>
            <a:p>
              <a:endParaRPr lang="en-IN" dirty="0"/>
            </a:p>
          </p:txBody>
        </p:sp>
        <p:sp>
          <p:nvSpPr>
            <p:cNvPr id="8" name="Rectangle 7">
              <a:extLst>
                <a:ext uri="{FF2B5EF4-FFF2-40B4-BE49-F238E27FC236}">
                  <a16:creationId xmlns:a16="http://schemas.microsoft.com/office/drawing/2014/main" id="{DF637657-2E7F-4C5B-FBF0-2A03B91C2059}"/>
                </a:ext>
              </a:extLst>
            </p:cNvPr>
            <p:cNvSpPr/>
            <p:nvPr/>
          </p:nvSpPr>
          <p:spPr>
            <a:xfrm flipH="1">
              <a:off x="7010399" y="1459594"/>
              <a:ext cx="4368800" cy="4662852"/>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4" name="Group 13">
              <a:extLst>
                <a:ext uri="{FF2B5EF4-FFF2-40B4-BE49-F238E27FC236}">
                  <a16:creationId xmlns:a16="http://schemas.microsoft.com/office/drawing/2014/main" id="{51C62FA5-5B67-A130-873F-7B569C3194A6}"/>
                </a:ext>
              </a:extLst>
            </p:cNvPr>
            <p:cNvGrpSpPr/>
            <p:nvPr/>
          </p:nvGrpSpPr>
          <p:grpSpPr>
            <a:xfrm>
              <a:off x="710260" y="2568132"/>
              <a:ext cx="6101581" cy="4096232"/>
              <a:chOff x="710260" y="2264034"/>
              <a:chExt cx="6101581" cy="4096232"/>
            </a:xfrm>
          </p:grpSpPr>
          <p:sp>
            <p:nvSpPr>
              <p:cNvPr id="10" name="TextBox 9">
                <a:extLst>
                  <a:ext uri="{FF2B5EF4-FFF2-40B4-BE49-F238E27FC236}">
                    <a16:creationId xmlns:a16="http://schemas.microsoft.com/office/drawing/2014/main" id="{72B26990-FE16-6C61-C014-03AE40610E2B}"/>
                  </a:ext>
                </a:extLst>
              </p:cNvPr>
              <p:cNvSpPr txBox="1"/>
              <p:nvPr/>
            </p:nvSpPr>
            <p:spPr>
              <a:xfrm>
                <a:off x="710260" y="2264034"/>
                <a:ext cx="5356713" cy="584775"/>
              </a:xfrm>
              <a:prstGeom prst="rect">
                <a:avLst/>
              </a:prstGeom>
              <a:noFill/>
            </p:spPr>
            <p:txBody>
              <a:bodyPr wrap="square">
                <a:spAutoFit/>
              </a:bodyPr>
              <a:lstStyle/>
              <a:p>
                <a:r>
                  <a:rPr lang="en-IN" sz="3200" b="1" i="0" dirty="0">
                    <a:solidFill>
                      <a:schemeClr val="accent5"/>
                    </a:solidFill>
                    <a:effectLst/>
                    <a:latin typeface="Montserrat" panose="00000500000000000000" pitchFamily="2" charset="0"/>
                  </a:rPr>
                  <a:t>Market potential</a:t>
                </a:r>
                <a:endParaRPr lang="en-IN" sz="3200" b="1" dirty="0">
                  <a:solidFill>
                    <a:schemeClr val="accent5"/>
                  </a:solidFill>
                  <a:latin typeface="Montserrat" panose="00000500000000000000" pitchFamily="2" charset="0"/>
                </a:endParaRPr>
              </a:p>
            </p:txBody>
          </p:sp>
          <p:sp>
            <p:nvSpPr>
              <p:cNvPr id="12" name="TextBox 11">
                <a:extLst>
                  <a:ext uri="{FF2B5EF4-FFF2-40B4-BE49-F238E27FC236}">
                    <a16:creationId xmlns:a16="http://schemas.microsoft.com/office/drawing/2014/main" id="{EB8026C3-B7FC-4CAC-E4C4-09349426ACC4}"/>
                  </a:ext>
                </a:extLst>
              </p:cNvPr>
              <p:cNvSpPr txBox="1"/>
              <p:nvPr/>
            </p:nvSpPr>
            <p:spPr>
              <a:xfrm>
                <a:off x="744869" y="2989600"/>
                <a:ext cx="6066972" cy="337066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600" dirty="0">
                    <a:solidFill>
                      <a:schemeClr val="tx1">
                        <a:lumMod val="75000"/>
                        <a:lumOff val="25000"/>
                      </a:schemeClr>
                    </a:solidFill>
                    <a:latin typeface="Montserrat" panose="00000500000000000000" pitchFamily="2" charset="0"/>
                  </a:rPr>
                  <a:t>If this project is implemented, phishing attacks will be reduced in the future.</a:t>
                </a:r>
              </a:p>
              <a:p>
                <a:pPr marL="285750" indent="-285750">
                  <a:lnSpc>
                    <a:spcPct val="150000"/>
                  </a:lnSpc>
                  <a:buFont typeface="Arial" panose="020B0604020202020204" pitchFamily="34" charset="0"/>
                  <a:buChar char="•"/>
                </a:pPr>
                <a:r>
                  <a:rPr lang="en-US" sz="1600" dirty="0">
                    <a:solidFill>
                      <a:schemeClr val="tx1">
                        <a:lumMod val="75000"/>
                        <a:lumOff val="25000"/>
                      </a:schemeClr>
                    </a:solidFill>
                    <a:latin typeface="Montserrat" panose="00000500000000000000" pitchFamily="2" charset="0"/>
                  </a:rPr>
                  <a:t>This technology analyzes website requests in real time, recognizing and preventing phishing websites as they appear. </a:t>
                </a:r>
              </a:p>
              <a:p>
                <a:pPr marL="285750" indent="-285750">
                  <a:lnSpc>
                    <a:spcPct val="150000"/>
                  </a:lnSpc>
                  <a:buFont typeface="Arial" panose="020B0604020202020204" pitchFamily="34" charset="0"/>
                  <a:buChar char="•"/>
                </a:pPr>
                <a:r>
                  <a:rPr lang="en-US" sz="1600" dirty="0">
                    <a:solidFill>
                      <a:schemeClr val="tx1">
                        <a:lumMod val="75000"/>
                        <a:lumOff val="25000"/>
                      </a:schemeClr>
                    </a:solidFill>
                    <a:latin typeface="Montserrat" panose="00000500000000000000" pitchFamily="2" charset="0"/>
                  </a:rPr>
                  <a:t>This proactive approach guarantees timely protection against new and developing threats, reducing the likelihood of becoming a victim of phishing attempts.</a:t>
                </a:r>
                <a:endParaRPr lang="en-IN" sz="1600" dirty="0">
                  <a:solidFill>
                    <a:schemeClr val="tx1">
                      <a:lumMod val="75000"/>
                      <a:lumOff val="25000"/>
                    </a:schemeClr>
                  </a:solidFill>
                  <a:latin typeface="Montserrat" panose="00000500000000000000" pitchFamily="2" charset="0"/>
                </a:endParaRPr>
              </a:p>
              <a:p>
                <a:pPr marL="285750" indent="-285750">
                  <a:lnSpc>
                    <a:spcPct val="150000"/>
                  </a:lnSpc>
                  <a:buFont typeface="Arial" panose="020B0604020202020204" pitchFamily="34" charset="0"/>
                  <a:buChar char="•"/>
                </a:pPr>
                <a:endParaRPr lang="en-IN" sz="1600" dirty="0">
                  <a:solidFill>
                    <a:schemeClr val="tx1">
                      <a:lumMod val="75000"/>
                      <a:lumOff val="25000"/>
                    </a:schemeClr>
                  </a:solidFill>
                  <a:latin typeface="Montserrat" panose="00000500000000000000" pitchFamily="2" charset="0"/>
                </a:endParaRPr>
              </a:p>
              <a:p>
                <a:pPr marL="285750" indent="-285750">
                  <a:lnSpc>
                    <a:spcPct val="150000"/>
                  </a:lnSpc>
                  <a:buFont typeface="Arial" panose="020B0604020202020204" pitchFamily="34" charset="0"/>
                  <a:buChar char="•"/>
                </a:pPr>
                <a:endParaRPr lang="en-IN" sz="1600" dirty="0">
                  <a:solidFill>
                    <a:schemeClr val="tx1">
                      <a:lumMod val="75000"/>
                      <a:lumOff val="25000"/>
                    </a:schemeClr>
                  </a:solidFill>
                  <a:latin typeface="Montserrat" panose="00000500000000000000" pitchFamily="2" charset="0"/>
                </a:endParaRPr>
              </a:p>
            </p:txBody>
          </p:sp>
        </p:grpSp>
      </p:grpSp>
      <p:pic>
        <p:nvPicPr>
          <p:cNvPr id="13" name="ตัวแทนรูปภาพ 134">
            <a:extLst>
              <a:ext uri="{FF2B5EF4-FFF2-40B4-BE49-F238E27FC236}">
                <a16:creationId xmlns:a16="http://schemas.microsoft.com/office/drawing/2014/main" id="{89C4BFA0-D48A-4405-ACA5-AC7087235C79}"/>
              </a:ext>
            </a:extLst>
          </p:cNvPr>
          <p:cNvPicPr>
            <a:picLocks noChangeAspect="1"/>
          </p:cNvPicPr>
          <p:nvPr/>
        </p:nvPicPr>
        <p:blipFill rotWithShape="1">
          <a:blip r:embed="rId3"/>
          <a:srcRect l="3805" t="-643" r="5136" b="-402"/>
          <a:stretch/>
        </p:blipFill>
        <p:spPr>
          <a:xfrm>
            <a:off x="7143847" y="1433326"/>
            <a:ext cx="4121917" cy="4502323"/>
          </a:xfrm>
          <a:prstGeom prst="rect">
            <a:avLst/>
          </a:prstGeom>
        </p:spPr>
      </p:pic>
    </p:spTree>
    <p:extLst>
      <p:ext uri="{BB962C8B-B14F-4D97-AF65-F5344CB8AC3E}">
        <p14:creationId xmlns:p14="http://schemas.microsoft.com/office/powerpoint/2010/main" val="11572450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03324C7-8EAE-D909-EDBC-2FAA94BBF862}"/>
              </a:ext>
            </a:extLst>
          </p:cNvPr>
          <p:cNvPicPr>
            <a:picLocks noChangeAspect="1"/>
          </p:cNvPicPr>
          <p:nvPr/>
        </p:nvPicPr>
        <p:blipFill rotWithShape="1">
          <a:blip r:embed="rId2">
            <a:extLst>
              <a:ext uri="{28A0092B-C50C-407E-A947-70E740481C1C}">
                <a14:useLocalDpi xmlns:a14="http://schemas.microsoft.com/office/drawing/2010/main" val="0"/>
              </a:ext>
            </a:extLst>
          </a:blip>
          <a:srcRect t="13757" b="1353"/>
          <a:stretch/>
        </p:blipFill>
        <p:spPr>
          <a:xfrm>
            <a:off x="20" y="1282"/>
            <a:ext cx="12191980" cy="6856718"/>
          </a:xfrm>
          <a:prstGeom prst="rect">
            <a:avLst/>
          </a:prstGeom>
        </p:spPr>
      </p:pic>
      <p:sp>
        <p:nvSpPr>
          <p:cNvPr id="11" name="Rectangle 10">
            <a:extLst>
              <a:ext uri="{FF2B5EF4-FFF2-40B4-BE49-F238E27FC236}">
                <a16:creationId xmlns:a16="http://schemas.microsoft.com/office/drawing/2014/main" id="{45B3BFE2-5A3E-900E-3590-3748E01D2CBE}"/>
              </a:ext>
            </a:extLst>
          </p:cNvPr>
          <p:cNvSpPr/>
          <p:nvPr/>
        </p:nvSpPr>
        <p:spPr>
          <a:xfrm flipH="1">
            <a:off x="-1" y="0"/>
            <a:ext cx="12192000" cy="6858000"/>
          </a:xfrm>
          <a:prstGeom prst="rect">
            <a:avLst/>
          </a:prstGeom>
          <a:solidFill>
            <a:schemeClr val="tx1">
              <a:alpha val="8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43AC753C-5D6E-422A-35EA-E00145DEDADB}"/>
              </a:ext>
            </a:extLst>
          </p:cNvPr>
          <p:cNvSpPr txBox="1"/>
          <p:nvPr/>
        </p:nvSpPr>
        <p:spPr>
          <a:xfrm>
            <a:off x="2527988" y="2769959"/>
            <a:ext cx="7136022" cy="156966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600" b="1" i="0" u="none" strike="noStrike" kern="1200" cap="none" spc="0" normalizeH="0" baseline="0" noProof="0" dirty="0">
                <a:ln>
                  <a:noFill/>
                </a:ln>
                <a:solidFill>
                  <a:schemeClr val="accent5"/>
                </a:solidFill>
                <a:effectLst/>
                <a:uLnTx/>
                <a:uFillTx/>
                <a:latin typeface="Montserrat" panose="00000500000000000000" pitchFamily="2" charset="0"/>
                <a:ea typeface="+mn-ea"/>
                <a:cs typeface="Segoe UI" panose="020B0502040204020203" pitchFamily="34" charset="0"/>
              </a:rPr>
              <a:t>Thank You!</a:t>
            </a:r>
          </a:p>
        </p:txBody>
      </p:sp>
    </p:spTree>
    <p:extLst>
      <p:ext uri="{BB962C8B-B14F-4D97-AF65-F5344CB8AC3E}">
        <p14:creationId xmlns:p14="http://schemas.microsoft.com/office/powerpoint/2010/main" val="104660798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C0291B3-FDD2-7105-F08C-C6F1453A0435}"/>
              </a:ext>
            </a:extLst>
          </p:cNvPr>
          <p:cNvGrpSpPr/>
          <p:nvPr/>
        </p:nvGrpSpPr>
        <p:grpSpPr>
          <a:xfrm>
            <a:off x="10906522" y="-12700"/>
            <a:ext cx="615156" cy="952500"/>
            <a:chOff x="10248900" y="0"/>
            <a:chExt cx="812800" cy="952500"/>
          </a:xfrm>
        </p:grpSpPr>
        <p:sp>
          <p:nvSpPr>
            <p:cNvPr id="3" name="Rectangle 2">
              <a:extLst>
                <a:ext uri="{FF2B5EF4-FFF2-40B4-BE49-F238E27FC236}">
                  <a16:creationId xmlns:a16="http://schemas.microsoft.com/office/drawing/2014/main" id="{5E402237-DFD7-16FD-D25D-067CB5AEF439}"/>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24806319-0649-DAFE-D28F-5D3CED4C07E3}"/>
                </a:ext>
              </a:extLst>
            </p:cNvPr>
            <p:cNvSpPr txBox="1"/>
            <p:nvPr/>
          </p:nvSpPr>
          <p:spPr>
            <a:xfrm>
              <a:off x="10248900" y="291584"/>
              <a:ext cx="812800" cy="369332"/>
            </a:xfrm>
            <a:prstGeom prst="rect">
              <a:avLst/>
            </a:prstGeom>
            <a:noFill/>
          </p:spPr>
          <p:txBody>
            <a:bodyPr wrap="square" rtlCol="0">
              <a:spAutoFit/>
            </a:bodyPr>
            <a:lstStyle/>
            <a:p>
              <a:pPr algn="ctr"/>
              <a:r>
                <a:rPr lang="en-US" b="1" dirty="0">
                  <a:solidFill>
                    <a:schemeClr val="bg1"/>
                  </a:solidFill>
                  <a:latin typeface="Montserrat" panose="00000500000000000000" pitchFamily="2" charset="0"/>
                </a:rPr>
                <a:t>02</a:t>
              </a:r>
              <a:endParaRPr lang="en-IN" b="1" dirty="0">
                <a:solidFill>
                  <a:schemeClr val="bg1"/>
                </a:solidFill>
                <a:latin typeface="Montserrat" panose="00000500000000000000" pitchFamily="2" charset="0"/>
              </a:endParaRPr>
            </a:p>
          </p:txBody>
        </p:sp>
      </p:grpSp>
      <p:grpSp>
        <p:nvGrpSpPr>
          <p:cNvPr id="5" name="Group 4">
            <a:extLst>
              <a:ext uri="{FF2B5EF4-FFF2-40B4-BE49-F238E27FC236}">
                <a16:creationId xmlns:a16="http://schemas.microsoft.com/office/drawing/2014/main" id="{84128691-62F7-443A-9078-C5DC85EA7F91}"/>
              </a:ext>
            </a:extLst>
          </p:cNvPr>
          <p:cNvGrpSpPr/>
          <p:nvPr/>
        </p:nvGrpSpPr>
        <p:grpSpPr>
          <a:xfrm>
            <a:off x="492414" y="939800"/>
            <a:ext cx="3244273" cy="2400299"/>
            <a:chOff x="492414" y="939800"/>
            <a:chExt cx="3244273" cy="2400299"/>
          </a:xfrm>
        </p:grpSpPr>
        <p:sp>
          <p:nvSpPr>
            <p:cNvPr id="6" name="Rectangle: Rounded Corners 5">
              <a:extLst>
                <a:ext uri="{FF2B5EF4-FFF2-40B4-BE49-F238E27FC236}">
                  <a16:creationId xmlns:a16="http://schemas.microsoft.com/office/drawing/2014/main" id="{048D25E8-B660-04B4-6C12-CFE9ED857C21}"/>
                </a:ext>
              </a:extLst>
            </p:cNvPr>
            <p:cNvSpPr/>
            <p:nvPr/>
          </p:nvSpPr>
          <p:spPr>
            <a:xfrm>
              <a:off x="492414" y="939800"/>
              <a:ext cx="3244273" cy="2400299"/>
            </a:xfrm>
            <a:prstGeom prst="roundRect">
              <a:avLst>
                <a:gd name="adj" fmla="val 6061"/>
              </a:avLst>
            </a:prstGeom>
            <a:solidFill>
              <a:schemeClr val="bg1"/>
            </a:solidFill>
            <a:ln>
              <a:noFill/>
            </a:ln>
            <a:effectLst>
              <a:outerShdw blurRad="127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lumMod val="85000"/>
                    <a:lumOff val="15000"/>
                  </a:schemeClr>
                </a:solidFill>
                <a:latin typeface="Montserrat" panose="00000500000000000000" pitchFamily="2" charset="0"/>
              </a:endParaRPr>
            </a:p>
          </p:txBody>
        </p:sp>
        <p:sp>
          <p:nvSpPr>
            <p:cNvPr id="10" name="TextBox 9">
              <a:extLst>
                <a:ext uri="{FF2B5EF4-FFF2-40B4-BE49-F238E27FC236}">
                  <a16:creationId xmlns:a16="http://schemas.microsoft.com/office/drawing/2014/main" id="{100C3A6F-9420-1FC3-BB7A-206EE2AEEE1A}"/>
                </a:ext>
              </a:extLst>
            </p:cNvPr>
            <p:cNvSpPr txBox="1"/>
            <p:nvPr/>
          </p:nvSpPr>
          <p:spPr>
            <a:xfrm>
              <a:off x="750119" y="2059069"/>
              <a:ext cx="2894781" cy="1081771"/>
            </a:xfrm>
            <a:prstGeom prst="rect">
              <a:avLst/>
            </a:prstGeom>
            <a:noFill/>
          </p:spPr>
          <p:txBody>
            <a:bodyPr wrap="square">
              <a:spAutoFit/>
            </a:bodyPr>
            <a:lstStyle/>
            <a:p>
              <a:pPr>
                <a:lnSpc>
                  <a:spcPct val="150000"/>
                </a:lnSpc>
              </a:pPr>
              <a:r>
                <a:rPr lang="en-US" sz="1100" dirty="0"/>
                <a:t>“One of the member in White Hats and currently pursuing a BE in Computer Science and Design at Karpagam Academy of Higher Education.”</a:t>
              </a:r>
              <a:endParaRPr lang="en-IN" sz="1100" dirty="0"/>
            </a:p>
          </p:txBody>
        </p:sp>
        <p:sp>
          <p:nvSpPr>
            <p:cNvPr id="14" name="TextBox 13">
              <a:extLst>
                <a:ext uri="{FF2B5EF4-FFF2-40B4-BE49-F238E27FC236}">
                  <a16:creationId xmlns:a16="http://schemas.microsoft.com/office/drawing/2014/main" id="{22A6FD08-3334-2F2B-B7CF-7988F7A60351}"/>
                </a:ext>
              </a:extLst>
            </p:cNvPr>
            <p:cNvSpPr txBox="1"/>
            <p:nvPr/>
          </p:nvSpPr>
          <p:spPr>
            <a:xfrm>
              <a:off x="1646790" y="1352034"/>
              <a:ext cx="2043637" cy="369332"/>
            </a:xfrm>
            <a:prstGeom prst="rect">
              <a:avLst/>
            </a:prstGeom>
            <a:noFill/>
          </p:spPr>
          <p:txBody>
            <a:bodyPr wrap="square">
              <a:spAutoFit/>
            </a:bodyPr>
            <a:lstStyle/>
            <a:p>
              <a:pPr>
                <a:spcBef>
                  <a:spcPts val="600"/>
                </a:spcBef>
              </a:pPr>
              <a:r>
                <a:rPr lang="en-US" sz="1800" b="1" dirty="0">
                  <a:solidFill>
                    <a:schemeClr val="accent5"/>
                  </a:solidFill>
                  <a:latin typeface="Montserrat" panose="00000500000000000000" pitchFamily="2" charset="0"/>
                </a:rPr>
                <a:t>RANJANI P</a:t>
              </a:r>
              <a:endParaRPr lang="en-IN" sz="1800" b="1" dirty="0">
                <a:solidFill>
                  <a:schemeClr val="accent5"/>
                </a:solidFill>
                <a:latin typeface="Montserrat" panose="00000500000000000000" pitchFamily="2" charset="0"/>
              </a:endParaRPr>
            </a:p>
          </p:txBody>
        </p:sp>
        <p:pic>
          <p:nvPicPr>
            <p:cNvPr id="21" name="Picture 20">
              <a:extLst>
                <a:ext uri="{FF2B5EF4-FFF2-40B4-BE49-F238E27FC236}">
                  <a16:creationId xmlns:a16="http://schemas.microsoft.com/office/drawing/2014/main" id="{F9ACCFF8-1B7A-E3AC-1A48-B5140D20843C}"/>
                </a:ext>
              </a:extLst>
            </p:cNvPr>
            <p:cNvPicPr>
              <a:picLocks noChangeAspect="1"/>
            </p:cNvPicPr>
            <p:nvPr/>
          </p:nvPicPr>
          <p:blipFill rotWithShape="1">
            <a:blip r:embed="rId2">
              <a:extLst>
                <a:ext uri="{28A0092B-C50C-407E-A947-70E740481C1C}">
                  <a14:useLocalDpi xmlns:a14="http://schemas.microsoft.com/office/drawing/2010/main" val="0"/>
                </a:ext>
              </a:extLst>
            </a:blip>
            <a:srcRect l="26197" t="22667" r="29874" b="52623"/>
            <a:stretch/>
          </p:blipFill>
          <p:spPr>
            <a:xfrm>
              <a:off x="756182" y="1193800"/>
              <a:ext cx="777240" cy="777240"/>
            </a:xfrm>
            <a:custGeom>
              <a:avLst/>
              <a:gdLst>
                <a:gd name="connsiteX0" fmla="*/ 342900 w 685800"/>
                <a:gd name="connsiteY0" fmla="*/ 0 h 685800"/>
                <a:gd name="connsiteX1" fmla="*/ 685800 w 685800"/>
                <a:gd name="connsiteY1" fmla="*/ 342900 h 685800"/>
                <a:gd name="connsiteX2" fmla="*/ 342900 w 685800"/>
                <a:gd name="connsiteY2" fmla="*/ 685800 h 685800"/>
                <a:gd name="connsiteX3" fmla="*/ 0 w 685800"/>
                <a:gd name="connsiteY3" fmla="*/ 342900 h 685800"/>
                <a:gd name="connsiteX4" fmla="*/ 342900 w 685800"/>
                <a:gd name="connsiteY4" fmla="*/ 0 h 685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685800">
                  <a:moveTo>
                    <a:pt x="342900" y="0"/>
                  </a:moveTo>
                  <a:cubicBezTo>
                    <a:pt x="532278" y="0"/>
                    <a:pt x="685800" y="153522"/>
                    <a:pt x="685800" y="342900"/>
                  </a:cubicBezTo>
                  <a:cubicBezTo>
                    <a:pt x="685800" y="532278"/>
                    <a:pt x="532278" y="685800"/>
                    <a:pt x="342900" y="685800"/>
                  </a:cubicBezTo>
                  <a:cubicBezTo>
                    <a:pt x="153522" y="685800"/>
                    <a:pt x="0" y="532278"/>
                    <a:pt x="0" y="342900"/>
                  </a:cubicBezTo>
                  <a:cubicBezTo>
                    <a:pt x="0" y="153522"/>
                    <a:pt x="153522" y="0"/>
                    <a:pt x="342900" y="0"/>
                  </a:cubicBezTo>
                  <a:close/>
                </a:path>
              </a:pathLst>
            </a:custGeom>
          </p:spPr>
        </p:pic>
        <p:sp>
          <p:nvSpPr>
            <p:cNvPr id="22" name="Rectangle 21">
              <a:extLst>
                <a:ext uri="{FF2B5EF4-FFF2-40B4-BE49-F238E27FC236}">
                  <a16:creationId xmlns:a16="http://schemas.microsoft.com/office/drawing/2014/main" id="{59942DA2-2E8D-A19C-4A2E-F7F8353AE6FA}"/>
                </a:ext>
              </a:extLst>
            </p:cNvPr>
            <p:cNvSpPr/>
            <p:nvPr/>
          </p:nvSpPr>
          <p:spPr>
            <a:xfrm>
              <a:off x="502228" y="1675659"/>
              <a:ext cx="106555" cy="9144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8" name="Group 27">
            <a:extLst>
              <a:ext uri="{FF2B5EF4-FFF2-40B4-BE49-F238E27FC236}">
                <a16:creationId xmlns:a16="http://schemas.microsoft.com/office/drawing/2014/main" id="{36624D06-1A42-42FC-8F12-00697AEEC18D}"/>
              </a:ext>
            </a:extLst>
          </p:cNvPr>
          <p:cNvGrpSpPr/>
          <p:nvPr/>
        </p:nvGrpSpPr>
        <p:grpSpPr>
          <a:xfrm>
            <a:off x="492414" y="3924301"/>
            <a:ext cx="3244273" cy="2400300"/>
            <a:chOff x="492414" y="3924301"/>
            <a:chExt cx="3244273" cy="2400300"/>
          </a:xfrm>
        </p:grpSpPr>
        <p:sp>
          <p:nvSpPr>
            <p:cNvPr id="8" name="Rectangle: Rounded Corners 7">
              <a:extLst>
                <a:ext uri="{FF2B5EF4-FFF2-40B4-BE49-F238E27FC236}">
                  <a16:creationId xmlns:a16="http://schemas.microsoft.com/office/drawing/2014/main" id="{0EA42314-7CCA-9512-8BAE-75FB90AA08AA}"/>
                </a:ext>
              </a:extLst>
            </p:cNvPr>
            <p:cNvSpPr/>
            <p:nvPr/>
          </p:nvSpPr>
          <p:spPr>
            <a:xfrm>
              <a:off x="492414" y="3924301"/>
              <a:ext cx="3244273" cy="2400300"/>
            </a:xfrm>
            <a:prstGeom prst="roundRect">
              <a:avLst>
                <a:gd name="adj" fmla="val 6061"/>
              </a:avLst>
            </a:prstGeom>
            <a:solidFill>
              <a:schemeClr val="bg1"/>
            </a:solidFill>
            <a:ln>
              <a:noFill/>
            </a:ln>
            <a:effectLst>
              <a:outerShdw blurRad="127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lumMod val="85000"/>
                    <a:lumOff val="15000"/>
                  </a:schemeClr>
                </a:solidFill>
                <a:latin typeface="Montserrat" panose="00000500000000000000" pitchFamily="2" charset="0"/>
              </a:endParaRPr>
            </a:p>
          </p:txBody>
        </p:sp>
        <p:sp>
          <p:nvSpPr>
            <p:cNvPr id="12" name="TextBox 11">
              <a:extLst>
                <a:ext uri="{FF2B5EF4-FFF2-40B4-BE49-F238E27FC236}">
                  <a16:creationId xmlns:a16="http://schemas.microsoft.com/office/drawing/2014/main" id="{75C52F0F-402C-DA7A-E6E4-F7F0E9835F48}"/>
                </a:ext>
              </a:extLst>
            </p:cNvPr>
            <p:cNvSpPr txBox="1"/>
            <p:nvPr/>
          </p:nvSpPr>
          <p:spPr>
            <a:xfrm>
              <a:off x="750120" y="5089608"/>
              <a:ext cx="2894780" cy="1081771"/>
            </a:xfrm>
            <a:prstGeom prst="rect">
              <a:avLst/>
            </a:prstGeom>
            <a:noFill/>
          </p:spPr>
          <p:txBody>
            <a:bodyPr wrap="square">
              <a:spAutoFit/>
            </a:bodyPr>
            <a:lstStyle/>
            <a:p>
              <a:pPr>
                <a:lnSpc>
                  <a:spcPct val="150000"/>
                </a:lnSpc>
              </a:pPr>
              <a:r>
                <a:rPr lang="en-US" sz="1100" dirty="0"/>
                <a:t>“One of the member in White Hats and currently pursuing a BE in Computer Science and Design at Karpagam Academy of Higher Education.”</a:t>
              </a:r>
              <a:endParaRPr lang="en-IN" sz="1100" dirty="0"/>
            </a:p>
          </p:txBody>
        </p:sp>
        <p:pic>
          <p:nvPicPr>
            <p:cNvPr id="16" name="Picture 15">
              <a:extLst>
                <a:ext uri="{FF2B5EF4-FFF2-40B4-BE49-F238E27FC236}">
                  <a16:creationId xmlns:a16="http://schemas.microsoft.com/office/drawing/2014/main" id="{A13EFC14-98AD-6DD9-EDA9-8E8207C11B3F}"/>
                </a:ext>
              </a:extLst>
            </p:cNvPr>
            <p:cNvPicPr>
              <a:picLocks noChangeAspect="1"/>
            </p:cNvPicPr>
            <p:nvPr/>
          </p:nvPicPr>
          <p:blipFill rotWithShape="1">
            <a:blip r:embed="rId3">
              <a:extLst>
                <a:ext uri="{28A0092B-C50C-407E-A947-70E740481C1C}">
                  <a14:useLocalDpi xmlns:a14="http://schemas.microsoft.com/office/drawing/2010/main" val="0"/>
                </a:ext>
              </a:extLst>
            </a:blip>
            <a:srcRect l="17825" t="18347" r="22651" b="54170"/>
            <a:stretch/>
          </p:blipFill>
          <p:spPr>
            <a:xfrm>
              <a:off x="756182" y="4165600"/>
              <a:ext cx="777240" cy="777240"/>
            </a:xfrm>
            <a:custGeom>
              <a:avLst/>
              <a:gdLst>
                <a:gd name="connsiteX0" fmla="*/ 342900 w 685800"/>
                <a:gd name="connsiteY0" fmla="*/ 0 h 685800"/>
                <a:gd name="connsiteX1" fmla="*/ 685800 w 685800"/>
                <a:gd name="connsiteY1" fmla="*/ 342900 h 685800"/>
                <a:gd name="connsiteX2" fmla="*/ 342900 w 685800"/>
                <a:gd name="connsiteY2" fmla="*/ 685800 h 685800"/>
                <a:gd name="connsiteX3" fmla="*/ 0 w 685800"/>
                <a:gd name="connsiteY3" fmla="*/ 342900 h 685800"/>
                <a:gd name="connsiteX4" fmla="*/ 342900 w 685800"/>
                <a:gd name="connsiteY4" fmla="*/ 0 h 685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685800">
                  <a:moveTo>
                    <a:pt x="342900" y="0"/>
                  </a:moveTo>
                  <a:cubicBezTo>
                    <a:pt x="532278" y="0"/>
                    <a:pt x="685800" y="153522"/>
                    <a:pt x="685800" y="342900"/>
                  </a:cubicBezTo>
                  <a:cubicBezTo>
                    <a:pt x="685800" y="532278"/>
                    <a:pt x="532278" y="685800"/>
                    <a:pt x="342900" y="685800"/>
                  </a:cubicBezTo>
                  <a:cubicBezTo>
                    <a:pt x="153522" y="685800"/>
                    <a:pt x="0" y="532278"/>
                    <a:pt x="0" y="342900"/>
                  </a:cubicBezTo>
                  <a:cubicBezTo>
                    <a:pt x="0" y="153522"/>
                    <a:pt x="153522" y="0"/>
                    <a:pt x="342900" y="0"/>
                  </a:cubicBezTo>
                  <a:close/>
                </a:path>
              </a:pathLst>
            </a:custGeom>
          </p:spPr>
        </p:pic>
        <p:sp>
          <p:nvSpPr>
            <p:cNvPr id="17" name="TextBox 16">
              <a:extLst>
                <a:ext uri="{FF2B5EF4-FFF2-40B4-BE49-F238E27FC236}">
                  <a16:creationId xmlns:a16="http://schemas.microsoft.com/office/drawing/2014/main" id="{D00ABD4B-58EF-78AA-1EA2-0924BDF4C461}"/>
                </a:ext>
              </a:extLst>
            </p:cNvPr>
            <p:cNvSpPr txBox="1"/>
            <p:nvPr/>
          </p:nvSpPr>
          <p:spPr>
            <a:xfrm>
              <a:off x="1533422" y="4386990"/>
              <a:ext cx="2115627" cy="307777"/>
            </a:xfrm>
            <a:prstGeom prst="rect">
              <a:avLst/>
            </a:prstGeom>
            <a:noFill/>
          </p:spPr>
          <p:txBody>
            <a:bodyPr wrap="square">
              <a:spAutoFit/>
            </a:bodyPr>
            <a:lstStyle/>
            <a:p>
              <a:pPr>
                <a:spcBef>
                  <a:spcPts val="600"/>
                </a:spcBef>
              </a:pPr>
              <a:r>
                <a:rPr lang="en-US" sz="1400" b="1" dirty="0">
                  <a:solidFill>
                    <a:schemeClr val="accent5"/>
                  </a:solidFill>
                  <a:latin typeface="Montserrat" panose="00000500000000000000" pitchFamily="2" charset="0"/>
                </a:rPr>
                <a:t>CHANDRAKANTH K S</a:t>
              </a:r>
              <a:endParaRPr lang="en-IN" sz="1400" b="1" dirty="0">
                <a:solidFill>
                  <a:schemeClr val="accent5"/>
                </a:solidFill>
                <a:latin typeface="Montserrat" panose="00000500000000000000" pitchFamily="2" charset="0"/>
              </a:endParaRPr>
            </a:p>
          </p:txBody>
        </p:sp>
        <p:sp>
          <p:nvSpPr>
            <p:cNvPr id="23" name="Rectangle 22">
              <a:extLst>
                <a:ext uri="{FF2B5EF4-FFF2-40B4-BE49-F238E27FC236}">
                  <a16:creationId xmlns:a16="http://schemas.microsoft.com/office/drawing/2014/main" id="{F17ED818-C48D-831E-5E3F-CD5A0B03AFA5}"/>
                </a:ext>
              </a:extLst>
            </p:cNvPr>
            <p:cNvSpPr/>
            <p:nvPr/>
          </p:nvSpPr>
          <p:spPr>
            <a:xfrm>
              <a:off x="502228" y="4667251"/>
              <a:ext cx="106555" cy="9144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26" name="Group 25">
            <a:extLst>
              <a:ext uri="{FF2B5EF4-FFF2-40B4-BE49-F238E27FC236}">
                <a16:creationId xmlns:a16="http://schemas.microsoft.com/office/drawing/2014/main" id="{72E38538-A1EB-4F86-A704-7A4EBEC0E212}"/>
              </a:ext>
            </a:extLst>
          </p:cNvPr>
          <p:cNvGrpSpPr/>
          <p:nvPr/>
        </p:nvGrpSpPr>
        <p:grpSpPr>
          <a:xfrm>
            <a:off x="4175896" y="939800"/>
            <a:ext cx="3275541" cy="2400299"/>
            <a:chOff x="4175896" y="939800"/>
            <a:chExt cx="3275541" cy="2400299"/>
          </a:xfrm>
        </p:grpSpPr>
        <p:sp>
          <p:nvSpPr>
            <p:cNvPr id="7" name="Rectangle: Rounded Corners 6">
              <a:extLst>
                <a:ext uri="{FF2B5EF4-FFF2-40B4-BE49-F238E27FC236}">
                  <a16:creationId xmlns:a16="http://schemas.microsoft.com/office/drawing/2014/main" id="{0DE8727C-074A-F891-2409-8CACE2CFC5E1}"/>
                </a:ext>
              </a:extLst>
            </p:cNvPr>
            <p:cNvSpPr/>
            <p:nvPr/>
          </p:nvSpPr>
          <p:spPr>
            <a:xfrm>
              <a:off x="4207164" y="939800"/>
              <a:ext cx="3244273" cy="2400299"/>
            </a:xfrm>
            <a:prstGeom prst="roundRect">
              <a:avLst>
                <a:gd name="adj" fmla="val 6061"/>
              </a:avLst>
            </a:prstGeom>
            <a:solidFill>
              <a:schemeClr val="bg1"/>
            </a:solidFill>
            <a:ln>
              <a:noFill/>
            </a:ln>
            <a:effectLst>
              <a:outerShdw blurRad="127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lumMod val="85000"/>
                    <a:lumOff val="15000"/>
                  </a:schemeClr>
                </a:solidFill>
                <a:latin typeface="Montserrat" panose="00000500000000000000" pitchFamily="2" charset="0"/>
              </a:endParaRPr>
            </a:p>
          </p:txBody>
        </p:sp>
        <p:sp>
          <p:nvSpPr>
            <p:cNvPr id="11" name="TextBox 10">
              <a:extLst>
                <a:ext uri="{FF2B5EF4-FFF2-40B4-BE49-F238E27FC236}">
                  <a16:creationId xmlns:a16="http://schemas.microsoft.com/office/drawing/2014/main" id="{B2F2DD06-059A-2C1E-7FAB-E0BB3810CE09}"/>
                </a:ext>
              </a:extLst>
            </p:cNvPr>
            <p:cNvSpPr txBox="1"/>
            <p:nvPr/>
          </p:nvSpPr>
          <p:spPr>
            <a:xfrm>
              <a:off x="4426824" y="2119181"/>
              <a:ext cx="2894781" cy="1081771"/>
            </a:xfrm>
            <a:prstGeom prst="rect">
              <a:avLst/>
            </a:prstGeom>
            <a:noFill/>
          </p:spPr>
          <p:txBody>
            <a:bodyPr wrap="square">
              <a:spAutoFit/>
            </a:bodyPr>
            <a:lstStyle/>
            <a:p>
              <a:pPr>
                <a:lnSpc>
                  <a:spcPct val="150000"/>
                </a:lnSpc>
              </a:pPr>
              <a:r>
                <a:rPr lang="en-US" sz="1100" dirty="0"/>
                <a:t>“One of the member in White Hats and currently pursuing a BE in Computer Science and Design at Karpagam Academy of Higher Education.”</a:t>
              </a:r>
              <a:endParaRPr lang="en-IN" sz="1100" dirty="0"/>
            </a:p>
          </p:txBody>
        </p:sp>
        <p:sp>
          <p:nvSpPr>
            <p:cNvPr id="15" name="TextBox 14">
              <a:extLst>
                <a:ext uri="{FF2B5EF4-FFF2-40B4-BE49-F238E27FC236}">
                  <a16:creationId xmlns:a16="http://schemas.microsoft.com/office/drawing/2014/main" id="{95BC9DCD-01B2-FA09-027E-55EB188D992C}"/>
                </a:ext>
              </a:extLst>
            </p:cNvPr>
            <p:cNvSpPr txBox="1"/>
            <p:nvPr/>
          </p:nvSpPr>
          <p:spPr>
            <a:xfrm>
              <a:off x="5316746" y="1352034"/>
              <a:ext cx="2043637" cy="369332"/>
            </a:xfrm>
            <a:prstGeom prst="rect">
              <a:avLst/>
            </a:prstGeom>
            <a:noFill/>
          </p:spPr>
          <p:txBody>
            <a:bodyPr wrap="square">
              <a:spAutoFit/>
            </a:bodyPr>
            <a:lstStyle/>
            <a:p>
              <a:pPr>
                <a:spcBef>
                  <a:spcPts val="600"/>
                </a:spcBef>
              </a:pPr>
              <a:r>
                <a:rPr lang="en-US" sz="1800" b="1" dirty="0">
                  <a:solidFill>
                    <a:schemeClr val="accent5"/>
                  </a:solidFill>
                  <a:latin typeface="Montserrat" panose="00000500000000000000" pitchFamily="2" charset="0"/>
                </a:rPr>
                <a:t>MADHUSHREE S</a:t>
              </a:r>
              <a:endParaRPr lang="en-IN" sz="1800" b="1" dirty="0">
                <a:solidFill>
                  <a:schemeClr val="accent5"/>
                </a:solidFill>
                <a:latin typeface="Montserrat" panose="00000500000000000000" pitchFamily="2" charset="0"/>
              </a:endParaRPr>
            </a:p>
          </p:txBody>
        </p:sp>
        <p:pic>
          <p:nvPicPr>
            <p:cNvPr id="18" name="Picture 17">
              <a:extLst>
                <a:ext uri="{FF2B5EF4-FFF2-40B4-BE49-F238E27FC236}">
                  <a16:creationId xmlns:a16="http://schemas.microsoft.com/office/drawing/2014/main" id="{885E623C-B8DC-CA01-ED85-0B49EF7F17F8}"/>
                </a:ext>
              </a:extLst>
            </p:cNvPr>
            <p:cNvPicPr>
              <a:picLocks noChangeAspect="1"/>
            </p:cNvPicPr>
            <p:nvPr/>
          </p:nvPicPr>
          <p:blipFill rotWithShape="1">
            <a:blip r:embed="rId4">
              <a:extLst>
                <a:ext uri="{28A0092B-C50C-407E-A947-70E740481C1C}">
                  <a14:useLocalDpi xmlns:a14="http://schemas.microsoft.com/office/drawing/2010/main" val="0"/>
                </a:ext>
              </a:extLst>
            </a:blip>
            <a:srcRect l="-1696" r="1696" b="22549"/>
            <a:stretch/>
          </p:blipFill>
          <p:spPr>
            <a:xfrm>
              <a:off x="4464582" y="1193800"/>
              <a:ext cx="777240" cy="777240"/>
            </a:xfrm>
            <a:custGeom>
              <a:avLst/>
              <a:gdLst>
                <a:gd name="connsiteX0" fmla="*/ 342900 w 685800"/>
                <a:gd name="connsiteY0" fmla="*/ 0 h 685800"/>
                <a:gd name="connsiteX1" fmla="*/ 685800 w 685800"/>
                <a:gd name="connsiteY1" fmla="*/ 342900 h 685800"/>
                <a:gd name="connsiteX2" fmla="*/ 342900 w 685800"/>
                <a:gd name="connsiteY2" fmla="*/ 685800 h 685800"/>
                <a:gd name="connsiteX3" fmla="*/ 0 w 685800"/>
                <a:gd name="connsiteY3" fmla="*/ 342900 h 685800"/>
                <a:gd name="connsiteX4" fmla="*/ 342900 w 685800"/>
                <a:gd name="connsiteY4" fmla="*/ 0 h 685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685800">
                  <a:moveTo>
                    <a:pt x="342900" y="0"/>
                  </a:moveTo>
                  <a:cubicBezTo>
                    <a:pt x="532278" y="0"/>
                    <a:pt x="685800" y="153522"/>
                    <a:pt x="685800" y="342900"/>
                  </a:cubicBezTo>
                  <a:cubicBezTo>
                    <a:pt x="685800" y="532278"/>
                    <a:pt x="532278" y="685800"/>
                    <a:pt x="342900" y="685800"/>
                  </a:cubicBezTo>
                  <a:cubicBezTo>
                    <a:pt x="153522" y="685800"/>
                    <a:pt x="0" y="532278"/>
                    <a:pt x="0" y="342900"/>
                  </a:cubicBezTo>
                  <a:cubicBezTo>
                    <a:pt x="0" y="153522"/>
                    <a:pt x="153522" y="0"/>
                    <a:pt x="342900" y="0"/>
                  </a:cubicBezTo>
                  <a:close/>
                </a:path>
              </a:pathLst>
            </a:custGeom>
          </p:spPr>
        </p:pic>
        <p:sp>
          <p:nvSpPr>
            <p:cNvPr id="24" name="Rectangle 23">
              <a:extLst>
                <a:ext uri="{FF2B5EF4-FFF2-40B4-BE49-F238E27FC236}">
                  <a16:creationId xmlns:a16="http://schemas.microsoft.com/office/drawing/2014/main" id="{AE81BFE4-6819-4B0B-F900-F2550D815F21}"/>
                </a:ext>
              </a:extLst>
            </p:cNvPr>
            <p:cNvSpPr/>
            <p:nvPr/>
          </p:nvSpPr>
          <p:spPr>
            <a:xfrm>
              <a:off x="4175896" y="1675659"/>
              <a:ext cx="106555" cy="9144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9" name="Group 28">
            <a:extLst>
              <a:ext uri="{FF2B5EF4-FFF2-40B4-BE49-F238E27FC236}">
                <a16:creationId xmlns:a16="http://schemas.microsoft.com/office/drawing/2014/main" id="{A1B0F3DD-6F7C-4189-B5F3-15ED85C4B8F6}"/>
              </a:ext>
            </a:extLst>
          </p:cNvPr>
          <p:cNvGrpSpPr/>
          <p:nvPr/>
        </p:nvGrpSpPr>
        <p:grpSpPr>
          <a:xfrm>
            <a:off x="4207164" y="3924301"/>
            <a:ext cx="3244273" cy="2400300"/>
            <a:chOff x="4207164" y="3924301"/>
            <a:chExt cx="3244273" cy="2400300"/>
          </a:xfrm>
        </p:grpSpPr>
        <p:sp>
          <p:nvSpPr>
            <p:cNvPr id="9" name="Rectangle: Rounded Corners 8">
              <a:extLst>
                <a:ext uri="{FF2B5EF4-FFF2-40B4-BE49-F238E27FC236}">
                  <a16:creationId xmlns:a16="http://schemas.microsoft.com/office/drawing/2014/main" id="{9A219AFE-2994-92AE-9660-EA9B76E0DF58}"/>
                </a:ext>
              </a:extLst>
            </p:cNvPr>
            <p:cNvSpPr/>
            <p:nvPr/>
          </p:nvSpPr>
          <p:spPr>
            <a:xfrm>
              <a:off x="4207164" y="3924301"/>
              <a:ext cx="3244273" cy="2400300"/>
            </a:xfrm>
            <a:prstGeom prst="roundRect">
              <a:avLst>
                <a:gd name="adj" fmla="val 6061"/>
              </a:avLst>
            </a:prstGeom>
            <a:solidFill>
              <a:schemeClr val="bg1"/>
            </a:solidFill>
            <a:ln>
              <a:noFill/>
            </a:ln>
            <a:effectLst>
              <a:outerShdw blurRad="127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lumMod val="85000"/>
                    <a:lumOff val="15000"/>
                  </a:schemeClr>
                </a:solidFill>
                <a:latin typeface="Montserrat" panose="00000500000000000000" pitchFamily="2" charset="0"/>
              </a:endParaRPr>
            </a:p>
          </p:txBody>
        </p:sp>
        <p:sp>
          <p:nvSpPr>
            <p:cNvPr id="13" name="TextBox 12">
              <a:extLst>
                <a:ext uri="{FF2B5EF4-FFF2-40B4-BE49-F238E27FC236}">
                  <a16:creationId xmlns:a16="http://schemas.microsoft.com/office/drawing/2014/main" id="{E6856040-47C9-3EF6-883A-9BCCEB28F3E7}"/>
                </a:ext>
              </a:extLst>
            </p:cNvPr>
            <p:cNvSpPr txBox="1"/>
            <p:nvPr/>
          </p:nvSpPr>
          <p:spPr>
            <a:xfrm>
              <a:off x="4496064" y="5040765"/>
              <a:ext cx="2775723" cy="1081771"/>
            </a:xfrm>
            <a:prstGeom prst="rect">
              <a:avLst/>
            </a:prstGeom>
            <a:noFill/>
          </p:spPr>
          <p:txBody>
            <a:bodyPr wrap="square">
              <a:spAutoFit/>
            </a:bodyPr>
            <a:lstStyle/>
            <a:p>
              <a:pPr>
                <a:lnSpc>
                  <a:spcPct val="150000"/>
                </a:lnSpc>
              </a:pPr>
              <a:r>
                <a:rPr lang="en-US" sz="1100" dirty="0"/>
                <a:t>“Team Lead of White Hats and currently pursuing a BE in Computer Science and Design at Karpagam Academy of Higher Education.”</a:t>
              </a:r>
              <a:endParaRPr lang="en-IN" sz="1100" dirty="0"/>
            </a:p>
          </p:txBody>
        </p:sp>
        <p:sp>
          <p:nvSpPr>
            <p:cNvPr id="19" name="TextBox 18">
              <a:extLst>
                <a:ext uri="{FF2B5EF4-FFF2-40B4-BE49-F238E27FC236}">
                  <a16:creationId xmlns:a16="http://schemas.microsoft.com/office/drawing/2014/main" id="{9FD20251-9221-931D-8246-D967E404BA9A}"/>
                </a:ext>
              </a:extLst>
            </p:cNvPr>
            <p:cNvSpPr txBox="1"/>
            <p:nvPr/>
          </p:nvSpPr>
          <p:spPr>
            <a:xfrm>
              <a:off x="5324811" y="4386989"/>
              <a:ext cx="2043637" cy="307777"/>
            </a:xfrm>
            <a:prstGeom prst="rect">
              <a:avLst/>
            </a:prstGeom>
            <a:noFill/>
          </p:spPr>
          <p:txBody>
            <a:bodyPr wrap="square">
              <a:spAutoFit/>
            </a:bodyPr>
            <a:lstStyle/>
            <a:p>
              <a:pPr>
                <a:spcBef>
                  <a:spcPts val="600"/>
                </a:spcBef>
              </a:pPr>
              <a:r>
                <a:rPr lang="en-US" sz="1400" b="1" dirty="0">
                  <a:solidFill>
                    <a:schemeClr val="accent5"/>
                  </a:solidFill>
                  <a:latin typeface="Montserrat" panose="00000500000000000000" pitchFamily="2" charset="0"/>
                </a:rPr>
                <a:t>MADHANPRASATH D</a:t>
              </a:r>
              <a:endParaRPr lang="en-IN" sz="1400" b="1" dirty="0">
                <a:solidFill>
                  <a:schemeClr val="accent5"/>
                </a:solidFill>
                <a:latin typeface="Montserrat" panose="00000500000000000000" pitchFamily="2" charset="0"/>
              </a:endParaRPr>
            </a:p>
          </p:txBody>
        </p:sp>
        <p:pic>
          <p:nvPicPr>
            <p:cNvPr id="20" name="Picture 19">
              <a:extLst>
                <a:ext uri="{FF2B5EF4-FFF2-40B4-BE49-F238E27FC236}">
                  <a16:creationId xmlns:a16="http://schemas.microsoft.com/office/drawing/2014/main" id="{052AD9B5-9230-A939-18BF-0B03879BE82C}"/>
                </a:ext>
              </a:extLst>
            </p:cNvPr>
            <p:cNvPicPr>
              <a:picLocks noChangeAspect="1"/>
            </p:cNvPicPr>
            <p:nvPr/>
          </p:nvPicPr>
          <p:blipFill rotWithShape="1">
            <a:blip r:embed="rId5">
              <a:extLst>
                <a:ext uri="{28A0092B-C50C-407E-A947-70E740481C1C}">
                  <a14:useLocalDpi xmlns:a14="http://schemas.microsoft.com/office/drawing/2010/main" val="0"/>
                </a:ext>
              </a:extLst>
            </a:blip>
            <a:srcRect l="22593" t="16279" r="22593" b="42611"/>
            <a:stretch/>
          </p:blipFill>
          <p:spPr>
            <a:xfrm>
              <a:off x="4464582" y="4165600"/>
              <a:ext cx="777240" cy="777240"/>
            </a:xfrm>
            <a:custGeom>
              <a:avLst/>
              <a:gdLst>
                <a:gd name="connsiteX0" fmla="*/ 342900 w 685800"/>
                <a:gd name="connsiteY0" fmla="*/ 0 h 685800"/>
                <a:gd name="connsiteX1" fmla="*/ 685800 w 685800"/>
                <a:gd name="connsiteY1" fmla="*/ 342900 h 685800"/>
                <a:gd name="connsiteX2" fmla="*/ 342900 w 685800"/>
                <a:gd name="connsiteY2" fmla="*/ 685800 h 685800"/>
                <a:gd name="connsiteX3" fmla="*/ 0 w 685800"/>
                <a:gd name="connsiteY3" fmla="*/ 342900 h 685800"/>
                <a:gd name="connsiteX4" fmla="*/ 342900 w 685800"/>
                <a:gd name="connsiteY4" fmla="*/ 0 h 685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685800">
                  <a:moveTo>
                    <a:pt x="342900" y="0"/>
                  </a:moveTo>
                  <a:cubicBezTo>
                    <a:pt x="532278" y="0"/>
                    <a:pt x="685800" y="153522"/>
                    <a:pt x="685800" y="342900"/>
                  </a:cubicBezTo>
                  <a:cubicBezTo>
                    <a:pt x="685800" y="532278"/>
                    <a:pt x="532278" y="685800"/>
                    <a:pt x="342900" y="685800"/>
                  </a:cubicBezTo>
                  <a:cubicBezTo>
                    <a:pt x="153522" y="685800"/>
                    <a:pt x="0" y="532278"/>
                    <a:pt x="0" y="342900"/>
                  </a:cubicBezTo>
                  <a:cubicBezTo>
                    <a:pt x="0" y="153522"/>
                    <a:pt x="153522" y="0"/>
                    <a:pt x="342900" y="0"/>
                  </a:cubicBezTo>
                  <a:close/>
                </a:path>
              </a:pathLst>
            </a:custGeom>
          </p:spPr>
        </p:pic>
        <p:sp>
          <p:nvSpPr>
            <p:cNvPr id="25" name="Rectangle 24">
              <a:extLst>
                <a:ext uri="{FF2B5EF4-FFF2-40B4-BE49-F238E27FC236}">
                  <a16:creationId xmlns:a16="http://schemas.microsoft.com/office/drawing/2014/main" id="{ABD44938-DC23-D27B-74A7-882E891134BC}"/>
                </a:ext>
              </a:extLst>
            </p:cNvPr>
            <p:cNvSpPr/>
            <p:nvPr/>
          </p:nvSpPr>
          <p:spPr>
            <a:xfrm>
              <a:off x="4209860" y="4667251"/>
              <a:ext cx="106555" cy="9144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7" name="TextBox 26">
            <a:extLst>
              <a:ext uri="{FF2B5EF4-FFF2-40B4-BE49-F238E27FC236}">
                <a16:creationId xmlns:a16="http://schemas.microsoft.com/office/drawing/2014/main" id="{C5CC2C62-1B17-4C6C-1A5C-DC54FADA1ADC}"/>
              </a:ext>
            </a:extLst>
          </p:cNvPr>
          <p:cNvSpPr txBox="1"/>
          <p:nvPr/>
        </p:nvSpPr>
        <p:spPr>
          <a:xfrm>
            <a:off x="8455315" y="2981849"/>
            <a:ext cx="2894781" cy="1323439"/>
          </a:xfrm>
          <a:prstGeom prst="rect">
            <a:avLst/>
          </a:prstGeom>
          <a:noFill/>
        </p:spPr>
        <p:txBody>
          <a:bodyPr wrap="square">
            <a:spAutoFit/>
          </a:bodyPr>
          <a:lstStyle/>
          <a:p>
            <a:r>
              <a:rPr lang="en-US" sz="4000" b="1" i="0" dirty="0">
                <a:solidFill>
                  <a:schemeClr val="accent5"/>
                </a:solidFill>
                <a:effectLst/>
                <a:latin typeface="Montserrat" panose="00000500000000000000" pitchFamily="2" charset="0"/>
              </a:rPr>
              <a:t>Team Members</a:t>
            </a:r>
            <a:endParaRPr lang="en-IN" sz="4000" b="1" dirty="0">
              <a:solidFill>
                <a:schemeClr val="accent5"/>
              </a:solidFill>
              <a:latin typeface="Montserrat" panose="00000500000000000000" pitchFamily="2" charset="0"/>
            </a:endParaRPr>
          </a:p>
        </p:txBody>
      </p:sp>
    </p:spTree>
    <p:extLst>
      <p:ext uri="{BB962C8B-B14F-4D97-AF65-F5344CB8AC3E}">
        <p14:creationId xmlns:p14="http://schemas.microsoft.com/office/powerpoint/2010/main" val="14410482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50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1000"/>
                                        <p:tgtEl>
                                          <p:spTgt spid="26"/>
                                        </p:tgtEl>
                                      </p:cBhvr>
                                    </p:animEffect>
                                    <p:anim calcmode="lin" valueType="num">
                                      <p:cBhvr>
                                        <p:cTn id="22" dur="1000" fill="hold"/>
                                        <p:tgtEl>
                                          <p:spTgt spid="26"/>
                                        </p:tgtEl>
                                        <p:attrNameLst>
                                          <p:attrName>ppt_x</p:attrName>
                                        </p:attrNameLst>
                                      </p:cBhvr>
                                      <p:tavLst>
                                        <p:tav tm="0">
                                          <p:val>
                                            <p:strVal val="#ppt_x"/>
                                          </p:val>
                                        </p:tav>
                                        <p:tav tm="100000">
                                          <p:val>
                                            <p:strVal val="#ppt_x"/>
                                          </p:val>
                                        </p:tav>
                                      </p:tavLst>
                                    </p:anim>
                                    <p:anim calcmode="lin" valueType="num">
                                      <p:cBhvr>
                                        <p:cTn id="23"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8"/>
                                        </p:tgtEl>
                                        <p:attrNameLst>
                                          <p:attrName>style.visibility</p:attrName>
                                        </p:attrNameLst>
                                      </p:cBhvr>
                                      <p:to>
                                        <p:strVal val="visible"/>
                                      </p:to>
                                    </p:set>
                                    <p:animEffect transition="in" filter="fade">
                                      <p:cBhvr>
                                        <p:cTn id="28" dur="1000"/>
                                        <p:tgtEl>
                                          <p:spTgt spid="28"/>
                                        </p:tgtEl>
                                      </p:cBhvr>
                                    </p:animEffect>
                                    <p:anim calcmode="lin" valueType="num">
                                      <p:cBhvr>
                                        <p:cTn id="29" dur="1000" fill="hold"/>
                                        <p:tgtEl>
                                          <p:spTgt spid="28"/>
                                        </p:tgtEl>
                                        <p:attrNameLst>
                                          <p:attrName>ppt_x</p:attrName>
                                        </p:attrNameLst>
                                      </p:cBhvr>
                                      <p:tavLst>
                                        <p:tav tm="0">
                                          <p:val>
                                            <p:strVal val="#ppt_x"/>
                                          </p:val>
                                        </p:tav>
                                        <p:tav tm="100000">
                                          <p:val>
                                            <p:strVal val="#ppt_x"/>
                                          </p:val>
                                        </p:tav>
                                      </p:tavLst>
                                    </p:anim>
                                    <p:anim calcmode="lin" valueType="num">
                                      <p:cBhvr>
                                        <p:cTn id="30"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1000"/>
                                        <p:tgtEl>
                                          <p:spTgt spid="29"/>
                                        </p:tgtEl>
                                      </p:cBhvr>
                                    </p:animEffect>
                                    <p:anim calcmode="lin" valueType="num">
                                      <p:cBhvr>
                                        <p:cTn id="36" dur="1000" fill="hold"/>
                                        <p:tgtEl>
                                          <p:spTgt spid="29"/>
                                        </p:tgtEl>
                                        <p:attrNameLst>
                                          <p:attrName>ppt_x</p:attrName>
                                        </p:attrNameLst>
                                      </p:cBhvr>
                                      <p:tavLst>
                                        <p:tav tm="0">
                                          <p:val>
                                            <p:strVal val="#ppt_x"/>
                                          </p:val>
                                        </p:tav>
                                        <p:tav tm="100000">
                                          <p:val>
                                            <p:strVal val="#ppt_x"/>
                                          </p:val>
                                        </p:tav>
                                      </p:tavLst>
                                    </p:anim>
                                    <p:anim calcmode="lin" valueType="num">
                                      <p:cBhvr>
                                        <p:cTn id="37"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324812-5A96-670F-B079-11ED953EB7F9}"/>
              </a:ext>
            </a:extLst>
          </p:cNvPr>
          <p:cNvSpPr/>
          <p:nvPr/>
        </p:nvSpPr>
        <p:spPr>
          <a:xfrm>
            <a:off x="3809999" y="1231384"/>
            <a:ext cx="7993063" cy="4750316"/>
          </a:xfrm>
          <a:prstGeom prst="rect">
            <a:avLst/>
          </a:prstGeom>
          <a:solidFill>
            <a:schemeClr val="bg1"/>
          </a:solidFill>
          <a:ln>
            <a:noFill/>
          </a:ln>
          <a:effectLst>
            <a:outerShdw blurRad="50800" sx="102000" sy="102000" algn="ctr" rotWithShape="0">
              <a:prstClr val="black">
                <a:alpha val="3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55453598-BA82-2258-6613-DDA23AC9A292}"/>
              </a:ext>
            </a:extLst>
          </p:cNvPr>
          <p:cNvSpPr/>
          <p:nvPr/>
        </p:nvSpPr>
        <p:spPr>
          <a:xfrm>
            <a:off x="1193800" y="-38100"/>
            <a:ext cx="2413000" cy="59182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 name="Group 1">
            <a:extLst>
              <a:ext uri="{FF2B5EF4-FFF2-40B4-BE49-F238E27FC236}">
                <a16:creationId xmlns:a16="http://schemas.microsoft.com/office/drawing/2014/main" id="{679B230D-3972-2606-9EAB-2FD962FA66CA}"/>
              </a:ext>
            </a:extLst>
          </p:cNvPr>
          <p:cNvGrpSpPr/>
          <p:nvPr/>
        </p:nvGrpSpPr>
        <p:grpSpPr>
          <a:xfrm>
            <a:off x="10906522" y="-12700"/>
            <a:ext cx="615156" cy="952500"/>
            <a:chOff x="10248900" y="0"/>
            <a:chExt cx="812800" cy="952500"/>
          </a:xfrm>
        </p:grpSpPr>
        <p:sp>
          <p:nvSpPr>
            <p:cNvPr id="3" name="Rectangle 2">
              <a:extLst>
                <a:ext uri="{FF2B5EF4-FFF2-40B4-BE49-F238E27FC236}">
                  <a16:creationId xmlns:a16="http://schemas.microsoft.com/office/drawing/2014/main" id="{907D1C52-9645-DB50-0FBC-E85E3037CA70}"/>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A6EDFB42-3EFD-81C6-463F-4F6ACA95D8A7}"/>
                </a:ext>
              </a:extLst>
            </p:cNvPr>
            <p:cNvSpPr txBox="1"/>
            <p:nvPr/>
          </p:nvSpPr>
          <p:spPr>
            <a:xfrm>
              <a:off x="10248900" y="291584"/>
              <a:ext cx="812800" cy="369332"/>
            </a:xfrm>
            <a:prstGeom prst="rect">
              <a:avLst/>
            </a:prstGeom>
            <a:noFill/>
          </p:spPr>
          <p:txBody>
            <a:bodyPr wrap="square" rtlCol="0">
              <a:spAutoFit/>
            </a:bodyPr>
            <a:lstStyle/>
            <a:p>
              <a:pPr algn="ctr"/>
              <a:r>
                <a:rPr lang="en-US" b="1" dirty="0">
                  <a:solidFill>
                    <a:schemeClr val="bg1"/>
                  </a:solidFill>
                  <a:latin typeface="Montserrat" panose="00000500000000000000" pitchFamily="2" charset="0"/>
                </a:rPr>
                <a:t>04</a:t>
              </a:r>
              <a:endParaRPr lang="en-IN" b="1" dirty="0">
                <a:solidFill>
                  <a:schemeClr val="bg1"/>
                </a:solidFill>
                <a:latin typeface="Montserrat" panose="00000500000000000000" pitchFamily="2" charset="0"/>
              </a:endParaRPr>
            </a:p>
          </p:txBody>
        </p:sp>
      </p:grpSp>
      <p:sp>
        <p:nvSpPr>
          <p:cNvPr id="5" name="Rectangle 4">
            <a:extLst>
              <a:ext uri="{FF2B5EF4-FFF2-40B4-BE49-F238E27FC236}">
                <a16:creationId xmlns:a16="http://schemas.microsoft.com/office/drawing/2014/main" id="{D09305FA-77FD-83BA-3A0C-E490B24ED435}"/>
              </a:ext>
            </a:extLst>
          </p:cNvPr>
          <p:cNvSpPr/>
          <p:nvPr/>
        </p:nvSpPr>
        <p:spPr>
          <a:xfrm>
            <a:off x="1943100" y="939800"/>
            <a:ext cx="838200" cy="59182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050" name="Picture 2" descr="Free photo business strategy concept with wooden cubes">
            <a:extLst>
              <a:ext uri="{FF2B5EF4-FFF2-40B4-BE49-F238E27FC236}">
                <a16:creationId xmlns:a16="http://schemas.microsoft.com/office/drawing/2014/main" id="{1614B8F4-AE5E-F3B0-04E9-FD5C3665C5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8937" y="463550"/>
            <a:ext cx="3971925" cy="596265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DDC4D019-E01B-E52D-ECF3-FD022DB2B369}"/>
              </a:ext>
            </a:extLst>
          </p:cNvPr>
          <p:cNvSpPr/>
          <p:nvPr/>
        </p:nvSpPr>
        <p:spPr>
          <a:xfrm flipH="1">
            <a:off x="11713633" y="2692398"/>
            <a:ext cx="114537" cy="18923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92B58AFA-76F5-A0AF-6976-C55854110114}"/>
              </a:ext>
            </a:extLst>
          </p:cNvPr>
          <p:cNvSpPr txBox="1"/>
          <p:nvPr/>
        </p:nvSpPr>
        <p:spPr>
          <a:xfrm>
            <a:off x="4564061" y="1341587"/>
            <a:ext cx="6084570" cy="584775"/>
          </a:xfrm>
          <a:prstGeom prst="rect">
            <a:avLst/>
          </a:prstGeom>
          <a:noFill/>
        </p:spPr>
        <p:txBody>
          <a:bodyPr wrap="square">
            <a:spAutoFit/>
          </a:bodyPr>
          <a:lstStyle/>
          <a:p>
            <a:r>
              <a:rPr lang="en-IN" sz="3200" b="1" i="0" dirty="0">
                <a:solidFill>
                  <a:schemeClr val="accent5"/>
                </a:solidFill>
                <a:effectLst/>
                <a:latin typeface="Montserrat" panose="00000500000000000000" pitchFamily="2" charset="0"/>
              </a:rPr>
              <a:t>Problem Statement</a:t>
            </a:r>
            <a:endParaRPr lang="en-IN" sz="3200" b="1" dirty="0">
              <a:solidFill>
                <a:schemeClr val="accent5"/>
              </a:solidFill>
              <a:latin typeface="Montserrat" panose="00000500000000000000" pitchFamily="2" charset="0"/>
            </a:endParaRPr>
          </a:p>
        </p:txBody>
      </p:sp>
      <p:sp>
        <p:nvSpPr>
          <p:cNvPr id="14" name="TextBox 13">
            <a:extLst>
              <a:ext uri="{FF2B5EF4-FFF2-40B4-BE49-F238E27FC236}">
                <a16:creationId xmlns:a16="http://schemas.microsoft.com/office/drawing/2014/main" id="{60B1A539-0D9B-4D24-A291-D75441A735B2}"/>
              </a:ext>
            </a:extLst>
          </p:cNvPr>
          <p:cNvSpPr txBox="1"/>
          <p:nvPr/>
        </p:nvSpPr>
        <p:spPr>
          <a:xfrm>
            <a:off x="4691061" y="2352668"/>
            <a:ext cx="7315200" cy="523220"/>
          </a:xfrm>
          <a:prstGeom prst="rect">
            <a:avLst/>
          </a:prstGeom>
          <a:noFill/>
        </p:spPr>
        <p:txBody>
          <a:bodyPr wrap="square">
            <a:spAutoFit/>
          </a:bodyPr>
          <a:lstStyle/>
          <a:p>
            <a:pPr marL="285750" indent="-285750">
              <a:buFont typeface="Arial" panose="020B0604020202020204" pitchFamily="34" charset="0"/>
              <a:buChar char="•"/>
            </a:pPr>
            <a:r>
              <a:rPr lang="en-IN" sz="1400" dirty="0">
                <a:latin typeface="Arial MT"/>
              </a:rPr>
              <a:t>76% of companies fell victim to phishing scams in 2021</a:t>
            </a:r>
          </a:p>
          <a:p>
            <a:pPr marL="285750" indent="-285750">
              <a:buFont typeface="Arial" panose="020B0604020202020204" pitchFamily="34" charset="0"/>
              <a:buChar char="•"/>
            </a:pPr>
            <a:r>
              <a:rPr lang="en-IN" sz="1400" dirty="0">
                <a:latin typeface="Arial MT"/>
              </a:rPr>
              <a:t>An average of 1.4 million phishing sites are created every month.</a:t>
            </a:r>
          </a:p>
        </p:txBody>
      </p:sp>
      <p:sp>
        <p:nvSpPr>
          <p:cNvPr id="15" name="TextBox 14">
            <a:extLst>
              <a:ext uri="{FF2B5EF4-FFF2-40B4-BE49-F238E27FC236}">
                <a16:creationId xmlns:a16="http://schemas.microsoft.com/office/drawing/2014/main" id="{97094562-3946-4A97-9668-64493E73A742}"/>
              </a:ext>
            </a:extLst>
          </p:cNvPr>
          <p:cNvSpPr txBox="1"/>
          <p:nvPr/>
        </p:nvSpPr>
        <p:spPr>
          <a:xfrm>
            <a:off x="4565185" y="1880470"/>
            <a:ext cx="6096000" cy="416011"/>
          </a:xfrm>
          <a:prstGeom prst="rect">
            <a:avLst/>
          </a:prstGeom>
          <a:noFill/>
        </p:spPr>
        <p:txBody>
          <a:bodyPr wrap="square">
            <a:spAutoFit/>
          </a:bodyPr>
          <a:lstStyle/>
          <a:p>
            <a:pPr>
              <a:lnSpc>
                <a:spcPct val="150000"/>
              </a:lnSpc>
            </a:pPr>
            <a:r>
              <a:rPr lang="en-US" sz="1600" b="1" kern="0" dirty="0">
                <a:solidFill>
                  <a:schemeClr val="tx1"/>
                </a:solidFill>
                <a:latin typeface="Arial MT"/>
              </a:rPr>
              <a:t>Phishing Scam Statistics</a:t>
            </a:r>
          </a:p>
        </p:txBody>
      </p:sp>
      <p:sp>
        <p:nvSpPr>
          <p:cNvPr id="16" name="Text Placeholder 4">
            <a:extLst>
              <a:ext uri="{FF2B5EF4-FFF2-40B4-BE49-F238E27FC236}">
                <a16:creationId xmlns:a16="http://schemas.microsoft.com/office/drawing/2014/main" id="{C705F645-3054-4DBE-B3CF-C469B36DDEB6}"/>
              </a:ext>
            </a:extLst>
          </p:cNvPr>
          <p:cNvSpPr txBox="1">
            <a:spLocks/>
          </p:cNvSpPr>
          <p:nvPr/>
        </p:nvSpPr>
        <p:spPr>
          <a:xfrm>
            <a:off x="4635499" y="2882129"/>
            <a:ext cx="5885179" cy="331033"/>
          </a:xfrm>
          <a:prstGeom prst="rect">
            <a:avLst/>
          </a:prstGeom>
        </p:spPr>
        <p:txBody>
          <a:bodyPr vert="horz" lIns="0" tIns="45720" rIns="0" bIns="0" rtlCol="0" anchor="b">
            <a:normAutofit/>
          </a:bodyPr>
          <a:lstStyle>
            <a:lvl1pPr marL="0" indent="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2000" kern="1200">
                <a:solidFill>
                  <a:schemeClr val="tx1">
                    <a:lumMod val="50000"/>
                    <a:lumOff val="50000"/>
                  </a:schemeClr>
                </a:solidFill>
                <a:latin typeface="+mn-lt"/>
                <a:ea typeface="+mn-ea"/>
                <a:cs typeface="+mn-cs"/>
              </a:defRPr>
            </a:lvl1pPr>
            <a:lvl2pPr marL="201168" indent="0" algn="l" defTabSz="914400" rtl="0" eaLnBrk="1" latinLnBrk="0" hangingPunct="1">
              <a:lnSpc>
                <a:spcPct val="100000"/>
              </a:lnSpc>
              <a:spcBef>
                <a:spcPts val="200"/>
              </a:spcBef>
              <a:spcAft>
                <a:spcPts val="400"/>
              </a:spcAft>
              <a:buClrTx/>
              <a:buFont typeface="Calibri" pitchFamily="34" charset="0"/>
              <a:buNone/>
              <a:defRPr sz="1800" kern="1200">
                <a:solidFill>
                  <a:schemeClr val="tx1"/>
                </a:solidFill>
                <a:latin typeface="+mn-lt"/>
                <a:ea typeface="+mn-ea"/>
                <a:cs typeface="+mn-cs"/>
              </a:defRPr>
            </a:lvl2pPr>
            <a:lvl3pPr marL="384048" indent="0" algn="l" defTabSz="914400" rtl="0" eaLnBrk="1" latinLnBrk="0" hangingPunct="1">
              <a:lnSpc>
                <a:spcPct val="100000"/>
              </a:lnSpc>
              <a:spcBef>
                <a:spcPts val="200"/>
              </a:spcBef>
              <a:spcAft>
                <a:spcPts val="400"/>
              </a:spcAft>
              <a:buClrTx/>
              <a:buFont typeface="Calibri" pitchFamily="34" charset="0"/>
              <a:buNone/>
              <a:defRPr sz="1400" kern="1200">
                <a:solidFill>
                  <a:schemeClr val="tx1"/>
                </a:solidFill>
                <a:latin typeface="+mn-lt"/>
                <a:ea typeface="+mn-ea"/>
                <a:cs typeface="+mn-cs"/>
              </a:defRPr>
            </a:lvl3pPr>
            <a:lvl4pPr marL="566928" indent="0" algn="l" defTabSz="914400" rtl="0" eaLnBrk="1" latinLnBrk="0" hangingPunct="1">
              <a:lnSpc>
                <a:spcPct val="100000"/>
              </a:lnSpc>
              <a:spcBef>
                <a:spcPts val="200"/>
              </a:spcBef>
              <a:spcAft>
                <a:spcPts val="400"/>
              </a:spcAft>
              <a:buClrTx/>
              <a:buFont typeface="Calibri" pitchFamily="34" charset="0"/>
              <a:buNone/>
              <a:defRPr sz="1400" kern="1200">
                <a:solidFill>
                  <a:schemeClr val="tx1"/>
                </a:solidFill>
                <a:latin typeface="+mn-lt"/>
                <a:ea typeface="+mn-ea"/>
                <a:cs typeface="+mn-cs"/>
              </a:defRPr>
            </a:lvl4pPr>
            <a:lvl5pPr marL="749808" indent="0" algn="l" defTabSz="914400" rtl="0" eaLnBrk="1" latinLnBrk="0" hangingPunct="1">
              <a:lnSpc>
                <a:spcPct val="100000"/>
              </a:lnSpc>
              <a:spcBef>
                <a:spcPts val="200"/>
              </a:spcBef>
              <a:spcAft>
                <a:spcPts val="400"/>
              </a:spcAft>
              <a:buClrTx/>
              <a:buFont typeface="Calibri" pitchFamily="34" charset="0"/>
              <a:buNone/>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600" b="1" dirty="0">
                <a:solidFill>
                  <a:schemeClr val="tx1"/>
                </a:solidFill>
                <a:latin typeface="Arial MT"/>
              </a:rPr>
              <a:t>Phishing -target groups of people </a:t>
            </a:r>
          </a:p>
        </p:txBody>
      </p:sp>
      <p:sp>
        <p:nvSpPr>
          <p:cNvPr id="17" name="TextBox 16">
            <a:extLst>
              <a:ext uri="{FF2B5EF4-FFF2-40B4-BE49-F238E27FC236}">
                <a16:creationId xmlns:a16="http://schemas.microsoft.com/office/drawing/2014/main" id="{E2318615-F6EA-40E1-BB2B-C26C433CA3B8}"/>
              </a:ext>
            </a:extLst>
          </p:cNvPr>
          <p:cNvSpPr txBox="1"/>
          <p:nvPr/>
        </p:nvSpPr>
        <p:spPr>
          <a:xfrm>
            <a:off x="4691061" y="3253373"/>
            <a:ext cx="6858316" cy="738664"/>
          </a:xfrm>
          <a:prstGeom prst="rect">
            <a:avLst/>
          </a:prstGeom>
          <a:noFill/>
        </p:spPr>
        <p:txBody>
          <a:bodyPr wrap="square">
            <a:spAutoFit/>
          </a:bodyPr>
          <a:lstStyle/>
          <a:p>
            <a:pPr marL="285750" indent="-285750">
              <a:buFont typeface="Arial" panose="020B0604020202020204" pitchFamily="34" charset="0"/>
              <a:buChar char="•"/>
            </a:pPr>
            <a:r>
              <a:rPr lang="en-US" sz="1400" dirty="0">
                <a:latin typeface="Arial MT"/>
              </a:rPr>
              <a:t>Younger workers are five times more likely to make mistakes that result in security issues.</a:t>
            </a:r>
          </a:p>
          <a:p>
            <a:pPr marL="285750" indent="-285750">
              <a:buFont typeface="Arial" panose="020B0604020202020204" pitchFamily="34" charset="0"/>
              <a:buChar char="•"/>
            </a:pPr>
            <a:r>
              <a:rPr lang="en-US" sz="1400" dirty="0">
                <a:latin typeface="Arial MT"/>
              </a:rPr>
              <a:t>43% of people have compromised their work’s cyber security while working.</a:t>
            </a:r>
            <a:endParaRPr lang="en-IN" sz="1400" dirty="0">
              <a:latin typeface="Arial MT"/>
            </a:endParaRPr>
          </a:p>
        </p:txBody>
      </p:sp>
      <p:sp>
        <p:nvSpPr>
          <p:cNvPr id="18" name="TextBox 17">
            <a:extLst>
              <a:ext uri="{FF2B5EF4-FFF2-40B4-BE49-F238E27FC236}">
                <a16:creationId xmlns:a16="http://schemas.microsoft.com/office/drawing/2014/main" id="{5CCC1F40-A822-4DAD-BDFF-00FA26ADF2DC}"/>
              </a:ext>
            </a:extLst>
          </p:cNvPr>
          <p:cNvSpPr txBox="1"/>
          <p:nvPr/>
        </p:nvSpPr>
        <p:spPr>
          <a:xfrm>
            <a:off x="4525118" y="4173829"/>
            <a:ext cx="7024259" cy="1600438"/>
          </a:xfrm>
          <a:prstGeom prst="rect">
            <a:avLst/>
          </a:prstGeom>
          <a:noFill/>
        </p:spPr>
        <p:txBody>
          <a:bodyPr wrap="square" rtlCol="0">
            <a:spAutoFit/>
          </a:bodyPr>
          <a:lstStyle/>
          <a:p>
            <a:pPr algn="just"/>
            <a:r>
              <a:rPr lang="en-IN" sz="1400" dirty="0">
                <a:latin typeface="Arial MT"/>
              </a:rPr>
              <a:t>Phishing attacks are a major issue. These scams motivate consumers to divulge their personal information, including passwords and credit card details. These tricks continue to work even though we are aware of them and people continue to fall for them.</a:t>
            </a:r>
          </a:p>
          <a:p>
            <a:pPr algn="just"/>
            <a:endParaRPr lang="en-IN" sz="1400" dirty="0">
              <a:latin typeface="Arial MT"/>
            </a:endParaRPr>
          </a:p>
          <a:p>
            <a:pPr algn="just"/>
            <a:r>
              <a:rPr lang="en-IN" sz="1400" dirty="0">
                <a:latin typeface="Arial MT"/>
              </a:rPr>
              <a:t>In this unsecured environment, The financial and more sensitive data are take over by the scammers. It leads to loss of money and essential data.</a:t>
            </a:r>
          </a:p>
        </p:txBody>
      </p:sp>
    </p:spTree>
    <p:extLst>
      <p:ext uri="{BB962C8B-B14F-4D97-AF65-F5344CB8AC3E}">
        <p14:creationId xmlns:p14="http://schemas.microsoft.com/office/powerpoint/2010/main" val="4196489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25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50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0"/>
                                        <p:tgtEl>
                                          <p:spTgt spid="14"/>
                                        </p:tgtEl>
                                      </p:cBhvr>
                                    </p:animEffect>
                                    <p:anim calcmode="lin" valueType="num">
                                      <p:cBhvr>
                                        <p:cTn id="18" dur="1000" fill="hold"/>
                                        <p:tgtEl>
                                          <p:spTgt spid="14"/>
                                        </p:tgtEl>
                                        <p:attrNameLst>
                                          <p:attrName>ppt_x</p:attrName>
                                        </p:attrNameLst>
                                      </p:cBhvr>
                                      <p:tavLst>
                                        <p:tav tm="0">
                                          <p:val>
                                            <p:strVal val="#ppt_x"/>
                                          </p:val>
                                        </p:tav>
                                        <p:tav tm="100000">
                                          <p:val>
                                            <p:strVal val="#ppt_x"/>
                                          </p:val>
                                        </p:tav>
                                      </p:tavLst>
                                    </p:anim>
                                    <p:anim calcmode="lin" valueType="num">
                                      <p:cBhvr>
                                        <p:cTn id="19" dur="1000" fill="hold"/>
                                        <p:tgtEl>
                                          <p:spTgt spid="1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75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100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1000"/>
                                        <p:tgtEl>
                                          <p:spTgt spid="17"/>
                                        </p:tgtEl>
                                      </p:cBhvr>
                                    </p:animEffect>
                                    <p:anim calcmode="lin" valueType="num">
                                      <p:cBhvr>
                                        <p:cTn id="28" dur="1000" fill="hold"/>
                                        <p:tgtEl>
                                          <p:spTgt spid="17"/>
                                        </p:tgtEl>
                                        <p:attrNameLst>
                                          <p:attrName>ppt_x</p:attrName>
                                        </p:attrNameLst>
                                      </p:cBhvr>
                                      <p:tavLst>
                                        <p:tav tm="0">
                                          <p:val>
                                            <p:strVal val="#ppt_x"/>
                                          </p:val>
                                        </p:tav>
                                        <p:tav tm="100000">
                                          <p:val>
                                            <p:strVal val="#ppt_x"/>
                                          </p:val>
                                        </p:tav>
                                      </p:tavLst>
                                    </p:anim>
                                    <p:anim calcmode="lin" valueType="num">
                                      <p:cBhvr>
                                        <p:cTn id="29" dur="1000" fill="hold"/>
                                        <p:tgtEl>
                                          <p:spTgt spid="1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125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1000"/>
                                        <p:tgtEl>
                                          <p:spTgt spid="18"/>
                                        </p:tgtEl>
                                      </p:cBhvr>
                                    </p:animEffect>
                                    <p:anim calcmode="lin" valueType="num">
                                      <p:cBhvr>
                                        <p:cTn id="33" dur="1000" fill="hold"/>
                                        <p:tgtEl>
                                          <p:spTgt spid="18"/>
                                        </p:tgtEl>
                                        <p:attrNameLst>
                                          <p:attrName>ppt_x</p:attrName>
                                        </p:attrNameLst>
                                      </p:cBhvr>
                                      <p:tavLst>
                                        <p:tav tm="0">
                                          <p:val>
                                            <p:strVal val="#ppt_x"/>
                                          </p:val>
                                        </p:tav>
                                        <p:tav tm="100000">
                                          <p:val>
                                            <p:strVal val="#ppt_x"/>
                                          </p:val>
                                        </p:tav>
                                      </p:tavLst>
                                    </p:anim>
                                    <p:anim calcmode="lin" valueType="num">
                                      <p:cBhvr>
                                        <p:cTn id="3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P spid="15" grpId="0"/>
      <p:bldP spid="16" grpId="0"/>
      <p:bldP spid="17"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16389648-1FC4-0B9D-BAF6-194520E3411C}"/>
              </a:ext>
            </a:extLst>
          </p:cNvPr>
          <p:cNvSpPr/>
          <p:nvPr/>
        </p:nvSpPr>
        <p:spPr>
          <a:xfrm>
            <a:off x="4268833" y="1193262"/>
            <a:ext cx="7599873" cy="4896820"/>
          </a:xfrm>
          <a:prstGeom prst="rect">
            <a:avLst/>
          </a:prstGeom>
          <a:solidFill>
            <a:schemeClr val="bg1"/>
          </a:solidFill>
          <a:ln>
            <a:noFill/>
          </a:ln>
          <a:effectLst>
            <a:outerShdw blurRad="50800" sx="102000" sy="102000" algn="ctr" rotWithShape="0">
              <a:prstClr val="black">
                <a:alpha val="3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 name="Group 1">
            <a:extLst>
              <a:ext uri="{FF2B5EF4-FFF2-40B4-BE49-F238E27FC236}">
                <a16:creationId xmlns:a16="http://schemas.microsoft.com/office/drawing/2014/main" id="{4C566ECB-AD37-8672-BF77-1E7E02842A6F}"/>
              </a:ext>
            </a:extLst>
          </p:cNvPr>
          <p:cNvGrpSpPr/>
          <p:nvPr/>
        </p:nvGrpSpPr>
        <p:grpSpPr>
          <a:xfrm>
            <a:off x="10906522" y="-12700"/>
            <a:ext cx="615156" cy="952500"/>
            <a:chOff x="10248900" y="0"/>
            <a:chExt cx="812800" cy="952500"/>
          </a:xfrm>
        </p:grpSpPr>
        <p:sp>
          <p:nvSpPr>
            <p:cNvPr id="3" name="Rectangle 2">
              <a:extLst>
                <a:ext uri="{FF2B5EF4-FFF2-40B4-BE49-F238E27FC236}">
                  <a16:creationId xmlns:a16="http://schemas.microsoft.com/office/drawing/2014/main" id="{A86751F6-27C4-F9FE-1423-3D721E7849B1}"/>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B87221F9-2694-FFC2-28C6-180246F1A2AB}"/>
                </a:ext>
              </a:extLst>
            </p:cNvPr>
            <p:cNvSpPr txBox="1"/>
            <p:nvPr/>
          </p:nvSpPr>
          <p:spPr>
            <a:xfrm>
              <a:off x="10248900" y="291584"/>
              <a:ext cx="812800" cy="369332"/>
            </a:xfrm>
            <a:prstGeom prst="rect">
              <a:avLst/>
            </a:prstGeom>
            <a:noFill/>
          </p:spPr>
          <p:txBody>
            <a:bodyPr wrap="square" rtlCol="0">
              <a:spAutoFit/>
            </a:bodyPr>
            <a:lstStyle/>
            <a:p>
              <a:pPr algn="ctr"/>
              <a:r>
                <a:rPr lang="en-US" b="1" dirty="0">
                  <a:solidFill>
                    <a:schemeClr val="bg1"/>
                  </a:solidFill>
                  <a:latin typeface="Montserrat" panose="00000500000000000000" pitchFamily="2" charset="0"/>
                </a:rPr>
                <a:t>05</a:t>
              </a:r>
              <a:endParaRPr lang="en-IN" b="1" dirty="0">
                <a:solidFill>
                  <a:schemeClr val="bg1"/>
                </a:solidFill>
                <a:latin typeface="Montserrat" panose="00000500000000000000" pitchFamily="2" charset="0"/>
              </a:endParaRPr>
            </a:p>
          </p:txBody>
        </p:sp>
      </p:grpSp>
      <p:sp>
        <p:nvSpPr>
          <p:cNvPr id="5" name="Rectangle 4">
            <a:extLst>
              <a:ext uri="{FF2B5EF4-FFF2-40B4-BE49-F238E27FC236}">
                <a16:creationId xmlns:a16="http://schemas.microsoft.com/office/drawing/2014/main" id="{7801026B-6514-7EA9-B68B-8CDB61368FF8}"/>
              </a:ext>
            </a:extLst>
          </p:cNvPr>
          <p:cNvSpPr/>
          <p:nvPr/>
        </p:nvSpPr>
        <p:spPr>
          <a:xfrm>
            <a:off x="0" y="2971800"/>
            <a:ext cx="354543" cy="9144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5" name="Picture 24" descr="A hand holding a light bulb&#10;&#10;Description automatically generated">
            <a:extLst>
              <a:ext uri="{FF2B5EF4-FFF2-40B4-BE49-F238E27FC236}">
                <a16:creationId xmlns:a16="http://schemas.microsoft.com/office/drawing/2014/main" id="{D6585E4D-576B-008C-F10B-57D71B4A2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166" y="-12700"/>
            <a:ext cx="4741991" cy="6858000"/>
          </a:xfrm>
          <a:prstGeom prst="rect">
            <a:avLst/>
          </a:prstGeom>
        </p:spPr>
      </p:pic>
      <p:sp>
        <p:nvSpPr>
          <p:cNvPr id="28" name="Rectangle 27">
            <a:extLst>
              <a:ext uri="{FF2B5EF4-FFF2-40B4-BE49-F238E27FC236}">
                <a16:creationId xmlns:a16="http://schemas.microsoft.com/office/drawing/2014/main" id="{AC965F7D-E0E6-39AE-6A75-BD5357430577}"/>
              </a:ext>
            </a:extLst>
          </p:cNvPr>
          <p:cNvSpPr/>
          <p:nvPr/>
        </p:nvSpPr>
        <p:spPr>
          <a:xfrm>
            <a:off x="5496387" y="2431792"/>
            <a:ext cx="45719" cy="2400816"/>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TextBox 29">
            <a:extLst>
              <a:ext uri="{FF2B5EF4-FFF2-40B4-BE49-F238E27FC236}">
                <a16:creationId xmlns:a16="http://schemas.microsoft.com/office/drawing/2014/main" id="{2BF808A6-ED77-8D97-0742-6062DD7A9C5A}"/>
              </a:ext>
            </a:extLst>
          </p:cNvPr>
          <p:cNvSpPr txBox="1"/>
          <p:nvPr/>
        </p:nvSpPr>
        <p:spPr>
          <a:xfrm>
            <a:off x="5720249" y="2194059"/>
            <a:ext cx="5947736" cy="3354765"/>
          </a:xfrm>
          <a:prstGeom prst="rect">
            <a:avLst/>
          </a:prstGeom>
          <a:noFill/>
        </p:spPr>
        <p:txBody>
          <a:bodyPr wrap="square">
            <a:spAutoFit/>
          </a:bodyPr>
          <a:lstStyle>
            <a:defPPr>
              <a:defRPr lang="en-US"/>
            </a:defPPr>
            <a:lvl1pPr marL="285750" indent="-285750" algn="just">
              <a:buFont typeface="Arial" panose="020B0604020202020204" pitchFamily="34" charset="0"/>
              <a:buChar char="•"/>
              <a:defRPr sz="1400">
                <a:solidFill>
                  <a:schemeClr val="tx1">
                    <a:lumMod val="85000"/>
                    <a:lumOff val="15000"/>
                  </a:schemeClr>
                </a:solidFill>
                <a:latin typeface="Montserrat" panose="00000500000000000000" pitchFamily="2" charset="0"/>
              </a:defRPr>
            </a:lvl1pPr>
          </a:lstStyle>
          <a:p>
            <a:r>
              <a:rPr lang="en-IN" dirty="0"/>
              <a:t>The proposed solution focuses on enhancing fraud detection through the development of a </a:t>
            </a:r>
            <a:r>
              <a:rPr lang="en-IN" dirty="0">
                <a:solidFill>
                  <a:schemeClr val="accent5"/>
                </a:solidFill>
              </a:rPr>
              <a:t>browser extension </a:t>
            </a:r>
            <a:r>
              <a:rPr lang="en-IN" dirty="0"/>
              <a:t>aimed at detecting phishing websites. </a:t>
            </a:r>
          </a:p>
          <a:p>
            <a:r>
              <a:rPr lang="en-IN" dirty="0"/>
              <a:t>Leveraging the power of </a:t>
            </a:r>
            <a:r>
              <a:rPr lang="en-IN" dirty="0">
                <a:solidFill>
                  <a:schemeClr val="accent5"/>
                </a:solidFill>
              </a:rPr>
              <a:t>Generative Adversarial Networks (GANs), </a:t>
            </a:r>
            <a:r>
              <a:rPr lang="en-IN" dirty="0"/>
              <a:t>synthetic phishing URLs can be generated to create a diverse </a:t>
            </a:r>
            <a:r>
              <a:rPr lang="en-IN" dirty="0">
                <a:solidFill>
                  <a:schemeClr val="accent5"/>
                </a:solidFill>
              </a:rPr>
              <a:t>dataset of closely-identical websites.</a:t>
            </a:r>
          </a:p>
          <a:p>
            <a:r>
              <a:rPr lang="en-IN" dirty="0"/>
              <a:t>This dataset can be utilized to train and strengthen the </a:t>
            </a:r>
            <a:r>
              <a:rPr lang="en-IN" dirty="0">
                <a:solidFill>
                  <a:schemeClr val="accent5"/>
                </a:solidFill>
              </a:rPr>
              <a:t>machine learning classifier, </a:t>
            </a:r>
            <a:r>
              <a:rPr lang="en-IN" dirty="0"/>
              <a:t>improving its accuracy in distinguishing legitimate websites from fraudulent ones. </a:t>
            </a:r>
          </a:p>
          <a:p>
            <a:r>
              <a:rPr lang="en-IN" dirty="0"/>
              <a:t>When a user visits a website, the browser extension will analyse the URL and provide real-time notifications by </a:t>
            </a:r>
            <a:r>
              <a:rPr lang="en-IN" dirty="0">
                <a:solidFill>
                  <a:schemeClr val="accent5"/>
                </a:solidFill>
              </a:rPr>
              <a:t>Blocking the webpage</a:t>
            </a:r>
            <a:r>
              <a:rPr lang="en-IN" dirty="0"/>
              <a:t>, clearly indicating whether the website is </a:t>
            </a:r>
            <a:r>
              <a:rPr lang="en-IN" dirty="0">
                <a:solidFill>
                  <a:schemeClr val="accent5"/>
                </a:solidFill>
              </a:rPr>
              <a:t>genuine or a phishing site.</a:t>
            </a:r>
          </a:p>
          <a:p>
            <a:r>
              <a:rPr lang="en-IN" dirty="0"/>
              <a:t>By utilizing this innovative approach, users can trust that their sensitive information is safeguarded, </a:t>
            </a:r>
            <a:r>
              <a:rPr lang="en-IN" dirty="0">
                <a:solidFill>
                  <a:schemeClr val="accent5"/>
                </a:solidFill>
              </a:rPr>
              <a:t>ensuring a safer online experience</a:t>
            </a:r>
            <a:r>
              <a:rPr lang="en-IN" dirty="0"/>
              <a:t> and reducing the risk of falling victim to cybercriminals.</a:t>
            </a:r>
          </a:p>
        </p:txBody>
      </p:sp>
      <p:sp>
        <p:nvSpPr>
          <p:cNvPr id="32" name="TextBox 31">
            <a:extLst>
              <a:ext uri="{FF2B5EF4-FFF2-40B4-BE49-F238E27FC236}">
                <a16:creationId xmlns:a16="http://schemas.microsoft.com/office/drawing/2014/main" id="{E72AA311-7D0C-33FA-2D31-9BCFDA7C3103}"/>
              </a:ext>
            </a:extLst>
          </p:cNvPr>
          <p:cNvSpPr txBox="1"/>
          <p:nvPr/>
        </p:nvSpPr>
        <p:spPr>
          <a:xfrm>
            <a:off x="5720249" y="1447590"/>
            <a:ext cx="5186273" cy="584775"/>
          </a:xfrm>
          <a:prstGeom prst="rect">
            <a:avLst/>
          </a:prstGeom>
          <a:noFill/>
        </p:spPr>
        <p:txBody>
          <a:bodyPr wrap="square">
            <a:spAutoFit/>
          </a:bodyPr>
          <a:lstStyle/>
          <a:p>
            <a:r>
              <a:rPr lang="en-IN" sz="3200" b="1" i="0" dirty="0">
                <a:solidFill>
                  <a:schemeClr val="accent5"/>
                </a:solidFill>
                <a:effectLst/>
                <a:latin typeface="Montserrat" panose="00000500000000000000" pitchFamily="2" charset="0"/>
              </a:rPr>
              <a:t>Innovative </a:t>
            </a:r>
            <a:r>
              <a:rPr lang="en-IN" sz="3200" b="1" dirty="0">
                <a:solidFill>
                  <a:schemeClr val="accent5"/>
                </a:solidFill>
                <a:latin typeface="Montserrat" panose="00000500000000000000" pitchFamily="2" charset="0"/>
              </a:rPr>
              <a:t>Solution</a:t>
            </a:r>
          </a:p>
        </p:txBody>
      </p:sp>
    </p:spTree>
    <p:extLst>
      <p:ext uri="{BB962C8B-B14F-4D97-AF65-F5344CB8AC3E}">
        <p14:creationId xmlns:p14="http://schemas.microsoft.com/office/powerpoint/2010/main" val="4097107630"/>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3453868-0978-ED83-009E-084AB941D24B}"/>
              </a:ext>
            </a:extLst>
          </p:cNvPr>
          <p:cNvGrpSpPr/>
          <p:nvPr/>
        </p:nvGrpSpPr>
        <p:grpSpPr>
          <a:xfrm>
            <a:off x="10906522" y="-12700"/>
            <a:ext cx="615156" cy="952500"/>
            <a:chOff x="10248900" y="0"/>
            <a:chExt cx="812800" cy="952500"/>
          </a:xfrm>
        </p:grpSpPr>
        <p:sp>
          <p:nvSpPr>
            <p:cNvPr id="3" name="Rectangle 2">
              <a:extLst>
                <a:ext uri="{FF2B5EF4-FFF2-40B4-BE49-F238E27FC236}">
                  <a16:creationId xmlns:a16="http://schemas.microsoft.com/office/drawing/2014/main" id="{C169C189-38AD-656A-31A1-F66EE550B118}"/>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33607A4D-98D9-B26A-6F2D-60481CF02EA1}"/>
                </a:ext>
              </a:extLst>
            </p:cNvPr>
            <p:cNvSpPr txBox="1"/>
            <p:nvPr/>
          </p:nvSpPr>
          <p:spPr>
            <a:xfrm>
              <a:off x="10248900" y="291584"/>
              <a:ext cx="812800" cy="369332"/>
            </a:xfrm>
            <a:prstGeom prst="rect">
              <a:avLst/>
            </a:prstGeom>
            <a:noFill/>
          </p:spPr>
          <p:txBody>
            <a:bodyPr wrap="square" rtlCol="0">
              <a:spAutoFit/>
            </a:bodyPr>
            <a:lstStyle/>
            <a:p>
              <a:pPr algn="ctr"/>
              <a:r>
                <a:rPr lang="en-US" b="1" dirty="0">
                  <a:solidFill>
                    <a:schemeClr val="bg1"/>
                  </a:solidFill>
                  <a:latin typeface="Montserrat" panose="00000500000000000000" pitchFamily="2" charset="0"/>
                </a:rPr>
                <a:t>06</a:t>
              </a:r>
              <a:endParaRPr lang="en-IN" b="1" dirty="0">
                <a:solidFill>
                  <a:schemeClr val="bg1"/>
                </a:solidFill>
                <a:latin typeface="Montserrat" panose="00000500000000000000" pitchFamily="2" charset="0"/>
              </a:endParaRPr>
            </a:p>
          </p:txBody>
        </p:sp>
      </p:grpSp>
      <p:sp>
        <p:nvSpPr>
          <p:cNvPr id="5" name="Rectangle 4">
            <a:extLst>
              <a:ext uri="{FF2B5EF4-FFF2-40B4-BE49-F238E27FC236}">
                <a16:creationId xmlns:a16="http://schemas.microsoft.com/office/drawing/2014/main" id="{1CAB0D33-6D02-21DF-442C-2777F32B32C1}"/>
              </a:ext>
            </a:extLst>
          </p:cNvPr>
          <p:cNvSpPr/>
          <p:nvPr/>
        </p:nvSpPr>
        <p:spPr>
          <a:xfrm>
            <a:off x="0" y="-13216"/>
            <a:ext cx="523875" cy="432316"/>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8B7F680D-9CA4-4B0D-B94E-22856204852E}"/>
              </a:ext>
            </a:extLst>
          </p:cNvPr>
          <p:cNvSpPr txBox="1"/>
          <p:nvPr/>
        </p:nvSpPr>
        <p:spPr>
          <a:xfrm>
            <a:off x="759867" y="491800"/>
            <a:ext cx="2432910" cy="461665"/>
          </a:xfrm>
          <a:prstGeom prst="rect">
            <a:avLst/>
          </a:prstGeom>
          <a:noFill/>
        </p:spPr>
        <p:txBody>
          <a:bodyPr wrap="none" rtlCol="0">
            <a:spAutoFit/>
          </a:bodyPr>
          <a:lstStyle/>
          <a:p>
            <a:r>
              <a:rPr lang="en-US" sz="2400" b="1" dirty="0">
                <a:solidFill>
                  <a:schemeClr val="accent5"/>
                </a:solidFill>
                <a:latin typeface="Arial"/>
                <a:ea typeface="+mj-ea"/>
                <a:cs typeface="Arial"/>
              </a:rPr>
              <a:t>Idea Work Flow</a:t>
            </a:r>
          </a:p>
        </p:txBody>
      </p:sp>
      <p:pic>
        <p:nvPicPr>
          <p:cNvPr id="20" name="Picture 19">
            <a:extLst>
              <a:ext uri="{FF2B5EF4-FFF2-40B4-BE49-F238E27FC236}">
                <a16:creationId xmlns:a16="http://schemas.microsoft.com/office/drawing/2014/main" id="{BB5B5203-DE26-445A-B90A-8E486AD214C3}"/>
              </a:ext>
            </a:extLst>
          </p:cNvPr>
          <p:cNvPicPr>
            <a:picLocks noChangeAspect="1"/>
          </p:cNvPicPr>
          <p:nvPr/>
        </p:nvPicPr>
        <p:blipFill rotWithShape="1">
          <a:blip r:embed="rId2">
            <a:extLst>
              <a:ext uri="{28A0092B-C50C-407E-A947-70E740481C1C}">
                <a14:useLocalDpi xmlns:a14="http://schemas.microsoft.com/office/drawing/2010/main" val="0"/>
              </a:ext>
            </a:extLst>
          </a:blip>
          <a:srcRect t="3171" r="59876" b="77419"/>
          <a:stretch/>
        </p:blipFill>
        <p:spPr>
          <a:xfrm>
            <a:off x="7622964" y="1311993"/>
            <a:ext cx="3657600" cy="1031608"/>
          </a:xfrm>
          <a:prstGeom prst="rect">
            <a:avLst/>
          </a:prstGeom>
        </p:spPr>
      </p:pic>
      <p:grpSp>
        <p:nvGrpSpPr>
          <p:cNvPr id="6" name="Group 5">
            <a:extLst>
              <a:ext uri="{FF2B5EF4-FFF2-40B4-BE49-F238E27FC236}">
                <a16:creationId xmlns:a16="http://schemas.microsoft.com/office/drawing/2014/main" id="{54763706-0274-4FF3-A463-BAE0D8227572}"/>
              </a:ext>
            </a:extLst>
          </p:cNvPr>
          <p:cNvGrpSpPr/>
          <p:nvPr/>
        </p:nvGrpSpPr>
        <p:grpSpPr>
          <a:xfrm>
            <a:off x="688662" y="1641871"/>
            <a:ext cx="1663273" cy="620486"/>
            <a:chOff x="688662" y="1641871"/>
            <a:chExt cx="1663273" cy="620486"/>
          </a:xfrm>
        </p:grpSpPr>
        <p:pic>
          <p:nvPicPr>
            <p:cNvPr id="21" name="Picture 20">
              <a:extLst>
                <a:ext uri="{FF2B5EF4-FFF2-40B4-BE49-F238E27FC236}">
                  <a16:creationId xmlns:a16="http://schemas.microsoft.com/office/drawing/2014/main" id="{BC473B70-986A-4FC3-8EFB-F1A0532E39C2}"/>
                </a:ext>
              </a:extLst>
            </p:cNvPr>
            <p:cNvPicPr>
              <a:picLocks noChangeAspect="1"/>
            </p:cNvPicPr>
            <p:nvPr/>
          </p:nvPicPr>
          <p:blipFill rotWithShape="1">
            <a:blip r:embed="rId3">
              <a:extLst>
                <a:ext uri="{28A0092B-C50C-407E-A947-70E740481C1C}">
                  <a14:useLocalDpi xmlns:a14="http://schemas.microsoft.com/office/drawing/2010/main" val="0"/>
                </a:ext>
              </a:extLst>
            </a:blip>
            <a:srcRect l="35124" t="23191" r="28302" b="47027"/>
            <a:stretch/>
          </p:blipFill>
          <p:spPr>
            <a:xfrm>
              <a:off x="688662" y="1641871"/>
              <a:ext cx="914400" cy="620486"/>
            </a:xfrm>
            <a:prstGeom prst="rect">
              <a:avLst/>
            </a:prstGeom>
          </p:spPr>
        </p:pic>
        <p:sp>
          <p:nvSpPr>
            <p:cNvPr id="23" name="TextBox 22">
              <a:extLst>
                <a:ext uri="{FF2B5EF4-FFF2-40B4-BE49-F238E27FC236}">
                  <a16:creationId xmlns:a16="http://schemas.microsoft.com/office/drawing/2014/main" id="{8F4C28CE-D3C2-4017-8AD0-DDCBCC960393}"/>
                </a:ext>
              </a:extLst>
            </p:cNvPr>
            <p:cNvSpPr txBox="1"/>
            <p:nvPr/>
          </p:nvSpPr>
          <p:spPr>
            <a:xfrm>
              <a:off x="1576658" y="1752329"/>
              <a:ext cx="775277" cy="461665"/>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Training </a:t>
              </a:r>
            </a:p>
            <a:p>
              <a:r>
                <a:rPr lang="en-US" sz="1200" dirty="0">
                  <a:latin typeface="Arial" panose="020B0604020202020204" pitchFamily="34" charset="0"/>
                  <a:cs typeface="Arial" panose="020B0604020202020204" pitchFamily="34" charset="0"/>
                </a:rPr>
                <a:t>Dataset</a:t>
              </a:r>
            </a:p>
          </p:txBody>
        </p:sp>
      </p:grpSp>
      <p:cxnSp>
        <p:nvCxnSpPr>
          <p:cNvPr id="24" name="Connector: Elbow 23">
            <a:extLst>
              <a:ext uri="{FF2B5EF4-FFF2-40B4-BE49-F238E27FC236}">
                <a16:creationId xmlns:a16="http://schemas.microsoft.com/office/drawing/2014/main" id="{F5793325-75B9-45DF-BE56-7F192C2DF53E}"/>
              </a:ext>
            </a:extLst>
          </p:cNvPr>
          <p:cNvCxnSpPr>
            <a:stCxn id="21" idx="2"/>
            <a:endCxn id="22" idx="2"/>
          </p:cNvCxnSpPr>
          <p:nvPr/>
        </p:nvCxnSpPr>
        <p:spPr>
          <a:xfrm rot="16200000" flipH="1">
            <a:off x="346686" y="3061532"/>
            <a:ext cx="1890025" cy="291673"/>
          </a:xfrm>
          <a:prstGeom prst="bentConnector2">
            <a:avLst/>
          </a:prstGeom>
          <a:ln w="38100">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3AA11486-00F2-4353-964B-300FCF807B75}"/>
              </a:ext>
            </a:extLst>
          </p:cNvPr>
          <p:cNvCxnSpPr>
            <a:stCxn id="22" idx="6"/>
            <a:endCxn id="19" idx="1"/>
          </p:cNvCxnSpPr>
          <p:nvPr/>
        </p:nvCxnSpPr>
        <p:spPr>
          <a:xfrm flipV="1">
            <a:off x="3266335" y="4152381"/>
            <a:ext cx="1308629" cy="1"/>
          </a:xfrm>
          <a:prstGeom prst="straightConnector1">
            <a:avLst/>
          </a:prstGeom>
          <a:ln w="38100">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3C57A3B-14AD-4FAF-85DB-6F2E860F2FD6}"/>
              </a:ext>
            </a:extLst>
          </p:cNvPr>
          <p:cNvCxnSpPr>
            <a:stCxn id="19" idx="3"/>
            <a:endCxn id="14" idx="1"/>
          </p:cNvCxnSpPr>
          <p:nvPr/>
        </p:nvCxnSpPr>
        <p:spPr>
          <a:xfrm>
            <a:off x="5610335" y="4152381"/>
            <a:ext cx="1326829" cy="10511"/>
          </a:xfrm>
          <a:prstGeom prst="straightConnector1">
            <a:avLst/>
          </a:prstGeom>
          <a:ln w="38100">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524B683A-B461-40A0-9619-D0E3312528AB}"/>
              </a:ext>
            </a:extLst>
          </p:cNvPr>
          <p:cNvGrpSpPr/>
          <p:nvPr/>
        </p:nvGrpSpPr>
        <p:grpSpPr>
          <a:xfrm>
            <a:off x="1145862" y="3248492"/>
            <a:ext cx="2812035" cy="2774750"/>
            <a:chOff x="1145862" y="3248492"/>
            <a:chExt cx="2812035" cy="2774750"/>
          </a:xfrm>
        </p:grpSpPr>
        <p:pic>
          <p:nvPicPr>
            <p:cNvPr id="22" name="Picture 21">
              <a:extLst>
                <a:ext uri="{FF2B5EF4-FFF2-40B4-BE49-F238E27FC236}">
                  <a16:creationId xmlns:a16="http://schemas.microsoft.com/office/drawing/2014/main" id="{888C8C85-365F-4B1A-95ED-5442181A4E9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6630" t="14488" r="13008" b="21112"/>
            <a:stretch/>
          </p:blipFill>
          <p:spPr>
            <a:xfrm>
              <a:off x="1437535" y="3248492"/>
              <a:ext cx="1828800" cy="1807779"/>
            </a:xfrm>
            <a:prstGeom prst="flowChartConnector">
              <a:avLst/>
            </a:prstGeom>
          </p:spPr>
        </p:pic>
        <p:sp>
          <p:nvSpPr>
            <p:cNvPr id="31" name="TextBox 30">
              <a:extLst>
                <a:ext uri="{FF2B5EF4-FFF2-40B4-BE49-F238E27FC236}">
                  <a16:creationId xmlns:a16="http://schemas.microsoft.com/office/drawing/2014/main" id="{FA2046C6-81EE-4786-9158-0D1085B35BB2}"/>
                </a:ext>
              </a:extLst>
            </p:cNvPr>
            <p:cNvSpPr txBox="1"/>
            <p:nvPr/>
          </p:nvSpPr>
          <p:spPr>
            <a:xfrm>
              <a:off x="1145862" y="5192245"/>
              <a:ext cx="2812035" cy="830997"/>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Generative Adversarial Network (GAN)</a:t>
              </a:r>
            </a:p>
            <a:p>
              <a:r>
                <a:rPr lang="en-US" sz="1200" dirty="0">
                  <a:latin typeface="Arial" panose="020B0604020202020204" pitchFamily="34" charset="0"/>
                  <a:cs typeface="Arial" panose="020B0604020202020204" pitchFamily="34" charset="0"/>
                </a:rPr>
                <a:t>to produce </a:t>
              </a:r>
              <a:r>
                <a:rPr lang="en-IN" sz="1200" dirty="0">
                  <a:latin typeface="Arial" panose="020B0604020202020204" pitchFamily="34" charset="0"/>
                  <a:cs typeface="Arial" panose="020B0604020202020204" pitchFamily="34" charset="0"/>
                </a:rPr>
                <a:t>synthetic phishing URLs can be generated to create a diverse dataset of closely-identical websites.</a:t>
              </a:r>
              <a:endParaRPr lang="en-US" sz="1200" dirty="0">
                <a:latin typeface="Arial" panose="020B0604020202020204" pitchFamily="34" charset="0"/>
                <a:cs typeface="Arial" panose="020B0604020202020204" pitchFamily="34" charset="0"/>
              </a:endParaRPr>
            </a:p>
          </p:txBody>
        </p:sp>
      </p:grpSp>
      <p:grpSp>
        <p:nvGrpSpPr>
          <p:cNvPr id="10" name="Group 9">
            <a:extLst>
              <a:ext uri="{FF2B5EF4-FFF2-40B4-BE49-F238E27FC236}">
                <a16:creationId xmlns:a16="http://schemas.microsoft.com/office/drawing/2014/main" id="{B80117EF-2249-4429-B41F-96CFC7C02A90}"/>
              </a:ext>
            </a:extLst>
          </p:cNvPr>
          <p:cNvGrpSpPr/>
          <p:nvPr/>
        </p:nvGrpSpPr>
        <p:grpSpPr>
          <a:xfrm>
            <a:off x="4574964" y="3050872"/>
            <a:ext cx="1317232" cy="1521344"/>
            <a:chOff x="4574964" y="3050872"/>
            <a:chExt cx="1317232" cy="1521344"/>
          </a:xfrm>
        </p:grpSpPr>
        <p:pic>
          <p:nvPicPr>
            <p:cNvPr id="19" name="Graphic 18">
              <a:extLst>
                <a:ext uri="{FF2B5EF4-FFF2-40B4-BE49-F238E27FC236}">
                  <a16:creationId xmlns:a16="http://schemas.microsoft.com/office/drawing/2014/main" id="{0B23ED2B-A2D4-4D78-89E4-CE0AF52904E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574964" y="3732546"/>
              <a:ext cx="1035371" cy="839670"/>
            </a:xfrm>
            <a:prstGeom prst="rect">
              <a:avLst/>
            </a:prstGeom>
          </p:spPr>
        </p:pic>
        <p:sp>
          <p:nvSpPr>
            <p:cNvPr id="32" name="TextBox 31">
              <a:extLst>
                <a:ext uri="{FF2B5EF4-FFF2-40B4-BE49-F238E27FC236}">
                  <a16:creationId xmlns:a16="http://schemas.microsoft.com/office/drawing/2014/main" id="{2CEC799A-5DAB-409B-A59A-47F231ED7999}"/>
                </a:ext>
              </a:extLst>
            </p:cNvPr>
            <p:cNvSpPr txBox="1"/>
            <p:nvPr/>
          </p:nvSpPr>
          <p:spPr>
            <a:xfrm>
              <a:off x="4607922" y="3050872"/>
              <a:ext cx="1284274" cy="646331"/>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The Dataset generated by the GAN</a:t>
              </a:r>
            </a:p>
          </p:txBody>
        </p:sp>
      </p:grpSp>
      <p:cxnSp>
        <p:nvCxnSpPr>
          <p:cNvPr id="33" name="Connector: Elbow 32">
            <a:extLst>
              <a:ext uri="{FF2B5EF4-FFF2-40B4-BE49-F238E27FC236}">
                <a16:creationId xmlns:a16="http://schemas.microsoft.com/office/drawing/2014/main" id="{BF17DAD4-C611-4CA1-A871-B0C02AC49509}"/>
              </a:ext>
            </a:extLst>
          </p:cNvPr>
          <p:cNvCxnSpPr>
            <a:cxnSpLocks/>
            <a:stCxn id="14" idx="2"/>
            <a:endCxn id="30" idx="0"/>
          </p:cNvCxnSpPr>
          <p:nvPr/>
        </p:nvCxnSpPr>
        <p:spPr>
          <a:xfrm rot="5400000">
            <a:off x="7198837" y="4960136"/>
            <a:ext cx="611773" cy="693684"/>
          </a:xfrm>
          <a:prstGeom prst="bentConnector3">
            <a:avLst>
              <a:gd name="adj1" fmla="val 50000"/>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1DAEC908-FCD9-4175-9115-6372EDD07C50}"/>
              </a:ext>
            </a:extLst>
          </p:cNvPr>
          <p:cNvCxnSpPr>
            <a:cxnSpLocks/>
            <a:stCxn id="14" idx="3"/>
            <a:endCxn id="29" idx="1"/>
          </p:cNvCxnSpPr>
          <p:nvPr/>
        </p:nvCxnSpPr>
        <p:spPr>
          <a:xfrm flipV="1">
            <a:off x="8765965" y="4152381"/>
            <a:ext cx="718337" cy="10511"/>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952445D1-F76B-4FAE-B67F-905F3AA2C618}"/>
              </a:ext>
            </a:extLst>
          </p:cNvPr>
          <p:cNvGrpSpPr/>
          <p:nvPr/>
        </p:nvGrpSpPr>
        <p:grpSpPr>
          <a:xfrm>
            <a:off x="5723527" y="1311994"/>
            <a:ext cx="4604538" cy="2012697"/>
            <a:chOff x="5723527" y="1311994"/>
            <a:chExt cx="4604538" cy="2012697"/>
          </a:xfrm>
        </p:grpSpPr>
        <p:grpSp>
          <p:nvGrpSpPr>
            <p:cNvPr id="12" name="Group 11">
              <a:extLst>
                <a:ext uri="{FF2B5EF4-FFF2-40B4-BE49-F238E27FC236}">
                  <a16:creationId xmlns:a16="http://schemas.microsoft.com/office/drawing/2014/main" id="{E9C5DFC6-20B1-4DB0-9969-7EA711FE4207}"/>
                </a:ext>
              </a:extLst>
            </p:cNvPr>
            <p:cNvGrpSpPr/>
            <p:nvPr/>
          </p:nvGrpSpPr>
          <p:grpSpPr>
            <a:xfrm>
              <a:off x="7851566" y="1311994"/>
              <a:ext cx="2476499" cy="2012697"/>
              <a:chOff x="7851566" y="1311994"/>
              <a:chExt cx="2476499" cy="2012697"/>
            </a:xfrm>
          </p:grpSpPr>
          <p:cxnSp>
            <p:nvCxnSpPr>
              <p:cNvPr id="27" name="Connector: Elbow 26">
                <a:extLst>
                  <a:ext uri="{FF2B5EF4-FFF2-40B4-BE49-F238E27FC236}">
                    <a16:creationId xmlns:a16="http://schemas.microsoft.com/office/drawing/2014/main" id="{F594FFFC-E1A3-4ED6-9631-033440A28675}"/>
                  </a:ext>
                </a:extLst>
              </p:cNvPr>
              <p:cNvCxnSpPr>
                <a:cxnSpLocks/>
                <a:endCxn id="14" idx="0"/>
              </p:cNvCxnSpPr>
              <p:nvPr/>
            </p:nvCxnSpPr>
            <p:spPr>
              <a:xfrm rot="5400000">
                <a:off x="7674984" y="1928910"/>
                <a:ext cx="1572363" cy="1219200"/>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AA63A0C8-A3FE-48C1-B54E-F2D70CF03205}"/>
                  </a:ext>
                </a:extLst>
              </p:cNvPr>
              <p:cNvSpPr/>
              <p:nvPr/>
            </p:nvSpPr>
            <p:spPr>
              <a:xfrm>
                <a:off x="8270665" y="1311994"/>
                <a:ext cx="2057400" cy="440335"/>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solidFill>
                    <a:srgbClr val="A000FF"/>
                  </a:solidFill>
                </a:endParaRPr>
              </a:p>
            </p:txBody>
          </p:sp>
        </p:grpSp>
        <p:sp>
          <p:nvSpPr>
            <p:cNvPr id="36" name="TextBox 35">
              <a:extLst>
                <a:ext uri="{FF2B5EF4-FFF2-40B4-BE49-F238E27FC236}">
                  <a16:creationId xmlns:a16="http://schemas.microsoft.com/office/drawing/2014/main" id="{68EF1AC5-8AB6-4E3C-B7DA-CFC02D51055A}"/>
                </a:ext>
              </a:extLst>
            </p:cNvPr>
            <p:cNvSpPr txBox="1"/>
            <p:nvPr/>
          </p:nvSpPr>
          <p:spPr>
            <a:xfrm>
              <a:off x="5723527" y="2538510"/>
              <a:ext cx="2187968" cy="584775"/>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Input</a:t>
              </a:r>
            </a:p>
            <a:p>
              <a:pPr algn="ctr"/>
              <a:r>
                <a:rPr lang="en-US" sz="900" dirty="0">
                  <a:latin typeface="Arial" panose="020B0604020202020204" pitchFamily="34" charset="0"/>
                  <a:cs typeface="Arial" panose="020B0604020202020204" pitchFamily="34" charset="0"/>
                </a:rPr>
                <a:t>Taken from Search bar at the time of webpage rendering </a:t>
              </a:r>
            </a:p>
          </p:txBody>
        </p:sp>
      </p:grpSp>
      <p:grpSp>
        <p:nvGrpSpPr>
          <p:cNvPr id="16" name="Group 15">
            <a:extLst>
              <a:ext uri="{FF2B5EF4-FFF2-40B4-BE49-F238E27FC236}">
                <a16:creationId xmlns:a16="http://schemas.microsoft.com/office/drawing/2014/main" id="{00BF3013-7341-42CF-A10D-EB13EAAD8620}"/>
              </a:ext>
            </a:extLst>
          </p:cNvPr>
          <p:cNvGrpSpPr/>
          <p:nvPr/>
        </p:nvGrpSpPr>
        <p:grpSpPr>
          <a:xfrm>
            <a:off x="9375564" y="3885681"/>
            <a:ext cx="1721392" cy="1144075"/>
            <a:chOff x="9375564" y="3885681"/>
            <a:chExt cx="1721392" cy="1144075"/>
          </a:xfrm>
        </p:grpSpPr>
        <p:sp>
          <p:nvSpPr>
            <p:cNvPr id="29" name="Rectangle 28">
              <a:extLst>
                <a:ext uri="{FF2B5EF4-FFF2-40B4-BE49-F238E27FC236}">
                  <a16:creationId xmlns:a16="http://schemas.microsoft.com/office/drawing/2014/main" id="{622520A0-4D55-4669-8E81-F6D507E5C39E}"/>
                </a:ext>
              </a:extLst>
            </p:cNvPr>
            <p:cNvSpPr/>
            <p:nvPr/>
          </p:nvSpPr>
          <p:spPr>
            <a:xfrm>
              <a:off x="9484302" y="3885681"/>
              <a:ext cx="1481666" cy="5334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08A2DBEF-7642-47C4-9892-B64B99409F88}"/>
                </a:ext>
              </a:extLst>
            </p:cNvPr>
            <p:cNvSpPr txBox="1"/>
            <p:nvPr/>
          </p:nvSpPr>
          <p:spPr>
            <a:xfrm>
              <a:off x="9700516" y="3998492"/>
              <a:ext cx="1148561" cy="307777"/>
            </a:xfrm>
            <a:prstGeom prst="rect">
              <a:avLst/>
            </a:prstGeom>
            <a:noFill/>
          </p:spPr>
          <p:txBody>
            <a:bodyPr wrap="square" rtlCol="0">
              <a:spAutoFit/>
            </a:bodyPr>
            <a:lstStyle/>
            <a:p>
              <a:r>
                <a:rPr lang="en-US" sz="1400" dirty="0">
                  <a:solidFill>
                    <a:schemeClr val="bg1"/>
                  </a:solidFill>
                  <a:latin typeface="Arial" panose="020B0604020202020204" pitchFamily="34" charset="0"/>
                  <a:cs typeface="Arial" panose="020B0604020202020204" pitchFamily="34" charset="0"/>
                </a:rPr>
                <a:t>Legitimate</a:t>
              </a:r>
            </a:p>
          </p:txBody>
        </p:sp>
        <p:sp>
          <p:nvSpPr>
            <p:cNvPr id="39" name="TextBox 38">
              <a:extLst>
                <a:ext uri="{FF2B5EF4-FFF2-40B4-BE49-F238E27FC236}">
                  <a16:creationId xmlns:a16="http://schemas.microsoft.com/office/drawing/2014/main" id="{D41B0DB9-0A89-4C8C-ABD9-5FA461FC435C}"/>
                </a:ext>
              </a:extLst>
            </p:cNvPr>
            <p:cNvSpPr txBox="1"/>
            <p:nvPr/>
          </p:nvSpPr>
          <p:spPr>
            <a:xfrm>
              <a:off x="9375564" y="4429592"/>
              <a:ext cx="1721392" cy="600164"/>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If the website is genuine the allow user to access the website</a:t>
              </a:r>
            </a:p>
          </p:txBody>
        </p:sp>
      </p:grpSp>
      <p:grpSp>
        <p:nvGrpSpPr>
          <p:cNvPr id="17" name="Group 16">
            <a:extLst>
              <a:ext uri="{FF2B5EF4-FFF2-40B4-BE49-F238E27FC236}">
                <a16:creationId xmlns:a16="http://schemas.microsoft.com/office/drawing/2014/main" id="{768310E5-CA2D-4E25-8827-E7B340D95C72}"/>
              </a:ext>
            </a:extLst>
          </p:cNvPr>
          <p:cNvGrpSpPr/>
          <p:nvPr/>
        </p:nvGrpSpPr>
        <p:grpSpPr>
          <a:xfrm>
            <a:off x="6243480" y="5612865"/>
            <a:ext cx="3611781" cy="749315"/>
            <a:chOff x="6243480" y="5612865"/>
            <a:chExt cx="3611781" cy="749315"/>
          </a:xfrm>
        </p:grpSpPr>
        <p:sp>
          <p:nvSpPr>
            <p:cNvPr id="30" name="Rectangle 29">
              <a:extLst>
                <a:ext uri="{FF2B5EF4-FFF2-40B4-BE49-F238E27FC236}">
                  <a16:creationId xmlns:a16="http://schemas.microsoft.com/office/drawing/2014/main" id="{2D1E66FB-E699-43CC-A49B-73A36BBC5139}"/>
                </a:ext>
              </a:extLst>
            </p:cNvPr>
            <p:cNvSpPr/>
            <p:nvPr/>
          </p:nvSpPr>
          <p:spPr>
            <a:xfrm>
              <a:off x="6243480" y="5612865"/>
              <a:ext cx="1828801" cy="749315"/>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71F5FA5C-9289-43E6-82F2-C87D94924482}"/>
                </a:ext>
              </a:extLst>
            </p:cNvPr>
            <p:cNvSpPr txBox="1"/>
            <p:nvPr/>
          </p:nvSpPr>
          <p:spPr>
            <a:xfrm>
              <a:off x="6691877" y="5736383"/>
              <a:ext cx="1148561" cy="461665"/>
            </a:xfrm>
            <a:prstGeom prst="rect">
              <a:avLst/>
            </a:prstGeom>
            <a:noFill/>
          </p:spPr>
          <p:txBody>
            <a:bodyPr wrap="square" rtlCol="0">
              <a:spAutoFit/>
            </a:bodyPr>
            <a:lstStyle/>
            <a:p>
              <a:r>
                <a:rPr lang="en-US" sz="2400" dirty="0">
                  <a:solidFill>
                    <a:schemeClr val="bg1"/>
                  </a:solidFill>
                  <a:latin typeface="Arial" panose="020B0604020202020204" pitchFamily="34" charset="0"/>
                  <a:cs typeface="Arial" panose="020B0604020202020204" pitchFamily="34" charset="0"/>
                </a:rPr>
                <a:t>Block</a:t>
              </a:r>
            </a:p>
          </p:txBody>
        </p:sp>
        <p:sp>
          <p:nvSpPr>
            <p:cNvPr id="40" name="TextBox 39">
              <a:extLst>
                <a:ext uri="{FF2B5EF4-FFF2-40B4-BE49-F238E27FC236}">
                  <a16:creationId xmlns:a16="http://schemas.microsoft.com/office/drawing/2014/main" id="{4D97CA3B-2D04-4997-BBB4-AFB47DA65EB9}"/>
                </a:ext>
              </a:extLst>
            </p:cNvPr>
            <p:cNvSpPr txBox="1"/>
            <p:nvPr/>
          </p:nvSpPr>
          <p:spPr>
            <a:xfrm>
              <a:off x="8133869" y="5682101"/>
              <a:ext cx="1721392" cy="600164"/>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If the website is genuine the not allow user to access the website</a:t>
              </a:r>
            </a:p>
          </p:txBody>
        </p:sp>
      </p:grpSp>
      <p:grpSp>
        <p:nvGrpSpPr>
          <p:cNvPr id="13" name="Group 12">
            <a:extLst>
              <a:ext uri="{FF2B5EF4-FFF2-40B4-BE49-F238E27FC236}">
                <a16:creationId xmlns:a16="http://schemas.microsoft.com/office/drawing/2014/main" id="{158E0C8D-BFDC-47A0-8D49-A10404049910}"/>
              </a:ext>
            </a:extLst>
          </p:cNvPr>
          <p:cNvGrpSpPr/>
          <p:nvPr/>
        </p:nvGrpSpPr>
        <p:grpSpPr>
          <a:xfrm>
            <a:off x="9908964" y="1532162"/>
            <a:ext cx="1481666" cy="2620219"/>
            <a:chOff x="9908964" y="1532162"/>
            <a:chExt cx="1481666" cy="2620219"/>
          </a:xfrm>
        </p:grpSpPr>
        <p:cxnSp>
          <p:nvCxnSpPr>
            <p:cNvPr id="35" name="Connector: Elbow 34">
              <a:extLst>
                <a:ext uri="{FF2B5EF4-FFF2-40B4-BE49-F238E27FC236}">
                  <a16:creationId xmlns:a16="http://schemas.microsoft.com/office/drawing/2014/main" id="{243992D3-A4EE-4A70-A930-0FFEE6856BD9}"/>
                </a:ext>
              </a:extLst>
            </p:cNvPr>
            <p:cNvCxnSpPr>
              <a:cxnSpLocks/>
            </p:cNvCxnSpPr>
            <p:nvPr/>
          </p:nvCxnSpPr>
          <p:spPr>
            <a:xfrm flipH="1" flipV="1">
              <a:off x="10289964" y="1532162"/>
              <a:ext cx="637903" cy="2620219"/>
            </a:xfrm>
            <a:prstGeom prst="bentConnector3">
              <a:avLst>
                <a:gd name="adj1" fmla="val -35836"/>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EF56B36A-6A02-4918-8A43-10FC51D56EE1}"/>
                </a:ext>
              </a:extLst>
            </p:cNvPr>
            <p:cNvSpPr txBox="1"/>
            <p:nvPr/>
          </p:nvSpPr>
          <p:spPr>
            <a:xfrm>
              <a:off x="9908964" y="2814559"/>
              <a:ext cx="1481666" cy="600164"/>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Repeating the process for the every URL</a:t>
              </a:r>
            </a:p>
          </p:txBody>
        </p:sp>
      </p:grpSp>
      <p:grpSp>
        <p:nvGrpSpPr>
          <p:cNvPr id="11" name="Group 10">
            <a:extLst>
              <a:ext uri="{FF2B5EF4-FFF2-40B4-BE49-F238E27FC236}">
                <a16:creationId xmlns:a16="http://schemas.microsoft.com/office/drawing/2014/main" id="{826703C6-6893-4EE9-B09F-4FD753FF0804}"/>
              </a:ext>
            </a:extLst>
          </p:cNvPr>
          <p:cNvGrpSpPr/>
          <p:nvPr/>
        </p:nvGrpSpPr>
        <p:grpSpPr>
          <a:xfrm>
            <a:off x="5539391" y="3324692"/>
            <a:ext cx="3226574" cy="1800364"/>
            <a:chOff x="5539391" y="3324692"/>
            <a:chExt cx="3226574" cy="1800364"/>
          </a:xfrm>
        </p:grpSpPr>
        <p:pic>
          <p:nvPicPr>
            <p:cNvPr id="14" name="Picture 13">
              <a:extLst>
                <a:ext uri="{FF2B5EF4-FFF2-40B4-BE49-F238E27FC236}">
                  <a16:creationId xmlns:a16="http://schemas.microsoft.com/office/drawing/2014/main" id="{F3F92895-371C-48DE-8974-933E18F98BBB}"/>
                </a:ext>
              </a:extLst>
            </p:cNvPr>
            <p:cNvPicPr>
              <a:picLocks noChangeAspect="1"/>
            </p:cNvPicPr>
            <p:nvPr/>
          </p:nvPicPr>
          <p:blipFill rotWithShape="1">
            <a:blip r:embed="rId7">
              <a:extLst>
                <a:ext uri="{BEBA8EAE-BF5A-486C-A8C5-ECC9F3942E4B}">
                  <a14:imgProps xmlns:a14="http://schemas.microsoft.com/office/drawing/2010/main">
                    <a14:imgLayer r:embed="rId8">
                      <a14:imgEffect>
                        <a14:sharpenSoften amount="24000"/>
                      </a14:imgEffect>
                      <a14:imgEffect>
                        <a14:brightnessContrast bright="19000"/>
                      </a14:imgEffect>
                    </a14:imgLayer>
                  </a14:imgProps>
                </a:ext>
                <a:ext uri="{28A0092B-C50C-407E-A947-70E740481C1C}">
                  <a14:useLocalDpi xmlns:a14="http://schemas.microsoft.com/office/drawing/2010/main" val="0"/>
                </a:ext>
              </a:extLst>
            </a:blip>
            <a:srcRect l="21055" t="12117" r="21054" b="38688"/>
            <a:stretch/>
          </p:blipFill>
          <p:spPr>
            <a:xfrm>
              <a:off x="6937164" y="3324692"/>
              <a:ext cx="1828801" cy="1676400"/>
            </a:xfrm>
            <a:prstGeom prst="rect">
              <a:avLst/>
            </a:prstGeom>
          </p:spPr>
        </p:pic>
        <p:sp>
          <p:nvSpPr>
            <p:cNvPr id="42" name="TextBox 41">
              <a:extLst>
                <a:ext uri="{FF2B5EF4-FFF2-40B4-BE49-F238E27FC236}">
                  <a16:creationId xmlns:a16="http://schemas.microsoft.com/office/drawing/2014/main" id="{17A5D928-4618-4999-B64C-CCBED219B968}"/>
                </a:ext>
              </a:extLst>
            </p:cNvPr>
            <p:cNvSpPr txBox="1"/>
            <p:nvPr/>
          </p:nvSpPr>
          <p:spPr>
            <a:xfrm>
              <a:off x="5539391" y="4524892"/>
              <a:ext cx="1970690" cy="600164"/>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The Machine Learning model can predict he given URL is genuine or not </a:t>
              </a:r>
            </a:p>
          </p:txBody>
        </p:sp>
      </p:grpSp>
      <p:grpSp>
        <p:nvGrpSpPr>
          <p:cNvPr id="7" name="Group 6">
            <a:extLst>
              <a:ext uri="{FF2B5EF4-FFF2-40B4-BE49-F238E27FC236}">
                <a16:creationId xmlns:a16="http://schemas.microsoft.com/office/drawing/2014/main" id="{3BCFA480-9A95-4D33-87EC-B0D0B88A065B}"/>
              </a:ext>
            </a:extLst>
          </p:cNvPr>
          <p:cNvGrpSpPr/>
          <p:nvPr/>
        </p:nvGrpSpPr>
        <p:grpSpPr>
          <a:xfrm>
            <a:off x="2363555" y="1597813"/>
            <a:ext cx="823872" cy="685929"/>
            <a:chOff x="2363555" y="1597813"/>
            <a:chExt cx="823872" cy="685929"/>
          </a:xfrm>
        </p:grpSpPr>
        <p:cxnSp>
          <p:nvCxnSpPr>
            <p:cNvPr id="43" name="Connector: Elbow 42">
              <a:extLst>
                <a:ext uri="{FF2B5EF4-FFF2-40B4-BE49-F238E27FC236}">
                  <a16:creationId xmlns:a16="http://schemas.microsoft.com/office/drawing/2014/main" id="{523FC1B2-02C4-4506-B3D1-F0FAEBCC4235}"/>
                </a:ext>
              </a:extLst>
            </p:cNvPr>
            <p:cNvCxnSpPr>
              <a:cxnSpLocks/>
              <a:endCxn id="45" idx="1"/>
            </p:cNvCxnSpPr>
            <p:nvPr/>
          </p:nvCxnSpPr>
          <p:spPr>
            <a:xfrm flipV="1">
              <a:off x="2365491" y="1597813"/>
              <a:ext cx="821936" cy="377056"/>
            </a:xfrm>
            <a:prstGeom prst="bentConnector3">
              <a:avLst>
                <a:gd name="adj1" fmla="val 50000"/>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509C88E5-E176-42BC-8198-AA33D13A9C6A}"/>
                </a:ext>
              </a:extLst>
            </p:cNvPr>
            <p:cNvCxnSpPr>
              <a:cxnSpLocks/>
              <a:endCxn id="46" idx="1"/>
            </p:cNvCxnSpPr>
            <p:nvPr/>
          </p:nvCxnSpPr>
          <p:spPr>
            <a:xfrm>
              <a:off x="2363555" y="1980876"/>
              <a:ext cx="820992" cy="302866"/>
            </a:xfrm>
            <a:prstGeom prst="bentConnector3">
              <a:avLst>
                <a:gd name="adj1" fmla="val 50000"/>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87BABEF2-B6C0-4145-B812-D4C27D56786A}"/>
              </a:ext>
            </a:extLst>
          </p:cNvPr>
          <p:cNvGrpSpPr/>
          <p:nvPr/>
        </p:nvGrpSpPr>
        <p:grpSpPr>
          <a:xfrm>
            <a:off x="3184547" y="1460095"/>
            <a:ext cx="1800122" cy="979037"/>
            <a:chOff x="3184547" y="1460095"/>
            <a:chExt cx="1800122" cy="979037"/>
          </a:xfrm>
        </p:grpSpPr>
        <p:pic>
          <p:nvPicPr>
            <p:cNvPr id="46" name="Picture 45">
              <a:extLst>
                <a:ext uri="{FF2B5EF4-FFF2-40B4-BE49-F238E27FC236}">
                  <a16:creationId xmlns:a16="http://schemas.microsoft.com/office/drawing/2014/main" id="{116BA144-45EF-4B76-9931-0B1305FC18A5}"/>
                </a:ext>
              </a:extLst>
            </p:cNvPr>
            <p:cNvPicPr>
              <a:picLocks noChangeAspect="1"/>
            </p:cNvPicPr>
            <p:nvPr/>
          </p:nvPicPr>
          <p:blipFill rotWithShape="1">
            <a:blip r:embed="rId3">
              <a:extLst>
                <a:ext uri="{28A0092B-C50C-407E-A947-70E740481C1C}">
                  <a14:useLocalDpi xmlns:a14="http://schemas.microsoft.com/office/drawing/2010/main" val="0"/>
                </a:ext>
              </a:extLst>
            </a:blip>
            <a:srcRect l="84024" t="7626" b="78268"/>
            <a:stretch/>
          </p:blipFill>
          <p:spPr>
            <a:xfrm>
              <a:off x="3184547" y="2146024"/>
              <a:ext cx="374340" cy="275436"/>
            </a:xfrm>
            <a:prstGeom prst="rect">
              <a:avLst/>
            </a:prstGeom>
          </p:spPr>
        </p:pic>
        <p:grpSp>
          <p:nvGrpSpPr>
            <p:cNvPr id="8" name="Group 7">
              <a:extLst>
                <a:ext uri="{FF2B5EF4-FFF2-40B4-BE49-F238E27FC236}">
                  <a16:creationId xmlns:a16="http://schemas.microsoft.com/office/drawing/2014/main" id="{36D935BE-2C34-4657-8539-FD68E1B998A1}"/>
                </a:ext>
              </a:extLst>
            </p:cNvPr>
            <p:cNvGrpSpPr/>
            <p:nvPr/>
          </p:nvGrpSpPr>
          <p:grpSpPr>
            <a:xfrm>
              <a:off x="3187427" y="1460095"/>
              <a:ext cx="1797242" cy="979037"/>
              <a:chOff x="3187427" y="1460095"/>
              <a:chExt cx="1797242" cy="979037"/>
            </a:xfrm>
          </p:grpSpPr>
          <p:pic>
            <p:nvPicPr>
              <p:cNvPr id="45" name="Picture 44">
                <a:extLst>
                  <a:ext uri="{FF2B5EF4-FFF2-40B4-BE49-F238E27FC236}">
                    <a16:creationId xmlns:a16="http://schemas.microsoft.com/office/drawing/2014/main" id="{737066C5-AD92-4813-A7AB-9D80A8F70E7F}"/>
                  </a:ext>
                </a:extLst>
              </p:cNvPr>
              <p:cNvPicPr>
                <a:picLocks noChangeAspect="1"/>
              </p:cNvPicPr>
              <p:nvPr/>
            </p:nvPicPr>
            <p:blipFill rotWithShape="1">
              <a:blip r:embed="rId3">
                <a:extLst>
                  <a:ext uri="{28A0092B-C50C-407E-A947-70E740481C1C}">
                    <a14:useLocalDpi xmlns:a14="http://schemas.microsoft.com/office/drawing/2010/main" val="0"/>
                  </a:ext>
                </a:extLst>
              </a:blip>
              <a:srcRect l="84024" t="7626" b="78268"/>
              <a:stretch/>
            </p:blipFill>
            <p:spPr>
              <a:xfrm>
                <a:off x="3187427" y="1460095"/>
                <a:ext cx="374340" cy="275436"/>
              </a:xfrm>
              <a:prstGeom prst="rect">
                <a:avLst/>
              </a:prstGeom>
            </p:spPr>
          </p:pic>
          <p:sp>
            <p:nvSpPr>
              <p:cNvPr id="47" name="TextBox 46">
                <a:extLst>
                  <a:ext uri="{FF2B5EF4-FFF2-40B4-BE49-F238E27FC236}">
                    <a16:creationId xmlns:a16="http://schemas.microsoft.com/office/drawing/2014/main" id="{55C00391-BCBD-4DD3-AA1C-83CA1566E4CC}"/>
                  </a:ext>
                </a:extLst>
              </p:cNvPr>
              <p:cNvSpPr txBox="1"/>
              <p:nvPr/>
            </p:nvSpPr>
            <p:spPr>
              <a:xfrm>
                <a:off x="3434266" y="1460095"/>
                <a:ext cx="1550403"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Phishing URL’s</a:t>
                </a:r>
              </a:p>
            </p:txBody>
          </p:sp>
          <p:sp>
            <p:nvSpPr>
              <p:cNvPr id="48" name="TextBox 47">
                <a:extLst>
                  <a:ext uri="{FF2B5EF4-FFF2-40B4-BE49-F238E27FC236}">
                    <a16:creationId xmlns:a16="http://schemas.microsoft.com/office/drawing/2014/main" id="{C38DAC80-948C-49F6-8130-7A74B41EF1D5}"/>
                  </a:ext>
                </a:extLst>
              </p:cNvPr>
              <p:cNvSpPr txBox="1"/>
              <p:nvPr/>
            </p:nvSpPr>
            <p:spPr>
              <a:xfrm>
                <a:off x="3434265" y="2185216"/>
                <a:ext cx="1550403" cy="253916"/>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Legitimate URL’s</a:t>
                </a:r>
              </a:p>
            </p:txBody>
          </p:sp>
        </p:grpSp>
      </p:grpSp>
    </p:spTree>
    <p:extLst>
      <p:ext uri="{BB962C8B-B14F-4D97-AF65-F5344CB8AC3E}">
        <p14:creationId xmlns:p14="http://schemas.microsoft.com/office/powerpoint/2010/main" val="1132425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1000"/>
                                        <p:tgtEl>
                                          <p:spTgt spid="7"/>
                                        </p:tgtEl>
                                      </p:cBhvr>
                                    </p:animEffect>
                                  </p:childTnLst>
                                </p:cTn>
                              </p:par>
                              <p:par>
                                <p:cTn id="20" presetID="42" presetClass="entr" presetSubtype="0" fill="hold" nodeType="withEffect">
                                  <p:stCondLst>
                                    <p:cond delay="25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1000"/>
                                        <p:tgtEl>
                                          <p:spTgt spid="49"/>
                                        </p:tgtEl>
                                      </p:cBhvr>
                                    </p:animEffect>
                                    <p:anim calcmode="lin" valueType="num">
                                      <p:cBhvr>
                                        <p:cTn id="23" dur="1000" fill="hold"/>
                                        <p:tgtEl>
                                          <p:spTgt spid="49"/>
                                        </p:tgtEl>
                                        <p:attrNameLst>
                                          <p:attrName>ppt_x</p:attrName>
                                        </p:attrNameLst>
                                      </p:cBhvr>
                                      <p:tavLst>
                                        <p:tav tm="0">
                                          <p:val>
                                            <p:strVal val="#ppt_x"/>
                                          </p:val>
                                        </p:tav>
                                        <p:tav tm="100000">
                                          <p:val>
                                            <p:strVal val="#ppt_x"/>
                                          </p:val>
                                        </p:tav>
                                      </p:tavLst>
                                    </p:anim>
                                    <p:anim calcmode="lin" valueType="num">
                                      <p:cBhvr>
                                        <p:cTn id="2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1000"/>
                                        <p:tgtEl>
                                          <p:spTgt spid="24"/>
                                        </p:tgtEl>
                                      </p:cBhvr>
                                    </p:animEffect>
                                  </p:childTnLst>
                                </p:cTn>
                              </p:par>
                              <p:par>
                                <p:cTn id="30" presetID="42" presetClass="entr" presetSubtype="0" fill="hold" nodeType="withEffect">
                                  <p:stCondLst>
                                    <p:cond delay="50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1000"/>
                                        <p:tgtEl>
                                          <p:spTgt spid="25"/>
                                        </p:tgtEl>
                                      </p:cBhvr>
                                    </p:animEffect>
                                  </p:childTnLst>
                                </p:cTn>
                              </p:par>
                              <p:par>
                                <p:cTn id="40" presetID="42" presetClass="entr" presetSubtype="0" fill="hold" nodeType="withEffect">
                                  <p:stCondLst>
                                    <p:cond delay="50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26"/>
                                        </p:tgtEl>
                                        <p:attrNameLst>
                                          <p:attrName>style.visibility</p:attrName>
                                        </p:attrNameLst>
                                      </p:cBhvr>
                                      <p:to>
                                        <p:strVal val="visible"/>
                                      </p:to>
                                    </p:set>
                                    <p:anim calcmode="lin" valueType="num">
                                      <p:cBhvr additive="base">
                                        <p:cTn id="49" dur="500" fill="hold"/>
                                        <p:tgtEl>
                                          <p:spTgt spid="26"/>
                                        </p:tgtEl>
                                        <p:attrNameLst>
                                          <p:attrName>ppt_x</p:attrName>
                                        </p:attrNameLst>
                                      </p:cBhvr>
                                      <p:tavLst>
                                        <p:tav tm="0">
                                          <p:val>
                                            <p:strVal val="#ppt_x"/>
                                          </p:val>
                                        </p:tav>
                                        <p:tav tm="100000">
                                          <p:val>
                                            <p:strVal val="#ppt_x"/>
                                          </p:val>
                                        </p:tav>
                                      </p:tavLst>
                                    </p:anim>
                                    <p:anim calcmode="lin" valueType="num">
                                      <p:cBhvr additive="base">
                                        <p:cTn id="50" dur="500" fill="hold"/>
                                        <p:tgtEl>
                                          <p:spTgt spid="26"/>
                                        </p:tgtEl>
                                        <p:attrNameLst>
                                          <p:attrName>ppt_y</p:attrName>
                                        </p:attrNameLst>
                                      </p:cBhvr>
                                      <p:tavLst>
                                        <p:tav tm="0">
                                          <p:val>
                                            <p:strVal val="1+#ppt_h/2"/>
                                          </p:val>
                                        </p:tav>
                                        <p:tav tm="100000">
                                          <p:val>
                                            <p:strVal val="#ppt_y"/>
                                          </p:val>
                                        </p:tav>
                                      </p:tavLst>
                                    </p:anim>
                                  </p:childTnLst>
                                </p:cTn>
                              </p:par>
                              <p:par>
                                <p:cTn id="51" presetID="42" presetClass="entr" presetSubtype="0" fill="hold" nodeType="withEffect">
                                  <p:stCondLst>
                                    <p:cond delay="500"/>
                                  </p:stCondLst>
                                  <p:childTnLst>
                                    <p:set>
                                      <p:cBhvr>
                                        <p:cTn id="52" dur="1" fill="hold">
                                          <p:stCondLst>
                                            <p:cond delay="0"/>
                                          </p:stCondLst>
                                        </p:cTn>
                                        <p:tgtEl>
                                          <p:spTgt spid="11"/>
                                        </p:tgtEl>
                                        <p:attrNameLst>
                                          <p:attrName>style.visibility</p:attrName>
                                        </p:attrNameLst>
                                      </p:cBhvr>
                                      <p:to>
                                        <p:strVal val="visible"/>
                                      </p:to>
                                    </p:set>
                                    <p:animEffect transition="in" filter="fade">
                                      <p:cBhvr>
                                        <p:cTn id="53" dur="1000"/>
                                        <p:tgtEl>
                                          <p:spTgt spid="11"/>
                                        </p:tgtEl>
                                      </p:cBhvr>
                                    </p:animEffect>
                                    <p:anim calcmode="lin" valueType="num">
                                      <p:cBhvr>
                                        <p:cTn id="54" dur="1000" fill="hold"/>
                                        <p:tgtEl>
                                          <p:spTgt spid="11"/>
                                        </p:tgtEl>
                                        <p:attrNameLst>
                                          <p:attrName>ppt_x</p:attrName>
                                        </p:attrNameLst>
                                      </p:cBhvr>
                                      <p:tavLst>
                                        <p:tav tm="0">
                                          <p:val>
                                            <p:strVal val="#ppt_x"/>
                                          </p:val>
                                        </p:tav>
                                        <p:tav tm="100000">
                                          <p:val>
                                            <p:strVal val="#ppt_x"/>
                                          </p:val>
                                        </p:tav>
                                      </p:tavLst>
                                    </p:anim>
                                    <p:anim calcmode="lin" valueType="num">
                                      <p:cBhvr>
                                        <p:cTn id="5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
                                        </p:tgtEl>
                                        <p:attrNameLst>
                                          <p:attrName>style.visibility</p:attrName>
                                        </p:attrNameLst>
                                      </p:cBhvr>
                                      <p:to>
                                        <p:strVal val="visible"/>
                                      </p:to>
                                    </p:set>
                                    <p:animEffect transition="in" filter="fade">
                                      <p:cBhvr>
                                        <p:cTn id="60" dur="1000"/>
                                        <p:tgtEl>
                                          <p:spTgt spid="20"/>
                                        </p:tgtEl>
                                      </p:cBhvr>
                                    </p:animEffect>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34"/>
                                        </p:tgtEl>
                                        <p:attrNameLst>
                                          <p:attrName>style.visibility</p:attrName>
                                        </p:attrNameLst>
                                      </p:cBhvr>
                                      <p:to>
                                        <p:strVal val="visible"/>
                                      </p:to>
                                    </p:set>
                                    <p:anim calcmode="lin" valueType="num">
                                      <p:cBhvr additive="base">
                                        <p:cTn id="65" dur="1000" fill="hold"/>
                                        <p:tgtEl>
                                          <p:spTgt spid="34"/>
                                        </p:tgtEl>
                                        <p:attrNameLst>
                                          <p:attrName>ppt_x</p:attrName>
                                        </p:attrNameLst>
                                      </p:cBhvr>
                                      <p:tavLst>
                                        <p:tav tm="0">
                                          <p:val>
                                            <p:strVal val="#ppt_x"/>
                                          </p:val>
                                        </p:tav>
                                        <p:tav tm="100000">
                                          <p:val>
                                            <p:strVal val="#ppt_x"/>
                                          </p:val>
                                        </p:tav>
                                      </p:tavLst>
                                    </p:anim>
                                    <p:anim calcmode="lin" valueType="num">
                                      <p:cBhvr additive="base">
                                        <p:cTn id="66" dur="1000" fill="hold"/>
                                        <p:tgtEl>
                                          <p:spTgt spid="34"/>
                                        </p:tgtEl>
                                        <p:attrNameLst>
                                          <p:attrName>ppt_y</p:attrName>
                                        </p:attrNameLst>
                                      </p:cBhvr>
                                      <p:tavLst>
                                        <p:tav tm="0">
                                          <p:val>
                                            <p:strVal val="1+#ppt_h/2"/>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50"/>
                                        </p:tgtEl>
                                        <p:attrNameLst>
                                          <p:attrName>style.visibility</p:attrName>
                                        </p:attrNameLst>
                                      </p:cBhvr>
                                      <p:to>
                                        <p:strVal val="visible"/>
                                      </p:to>
                                    </p:set>
                                    <p:animEffect transition="in" filter="fade">
                                      <p:cBhvr>
                                        <p:cTn id="69" dur="1000"/>
                                        <p:tgtEl>
                                          <p:spTgt spid="50"/>
                                        </p:tgtEl>
                                      </p:cBhvr>
                                    </p:animEffect>
                                    <p:anim calcmode="lin" valueType="num">
                                      <p:cBhvr>
                                        <p:cTn id="70" dur="1000" fill="hold"/>
                                        <p:tgtEl>
                                          <p:spTgt spid="50"/>
                                        </p:tgtEl>
                                        <p:attrNameLst>
                                          <p:attrName>ppt_x</p:attrName>
                                        </p:attrNameLst>
                                      </p:cBhvr>
                                      <p:tavLst>
                                        <p:tav tm="0">
                                          <p:val>
                                            <p:strVal val="#ppt_x"/>
                                          </p:val>
                                        </p:tav>
                                        <p:tav tm="100000">
                                          <p:val>
                                            <p:strVal val="#ppt_x"/>
                                          </p:val>
                                        </p:tav>
                                      </p:tavLst>
                                    </p:anim>
                                    <p:anim calcmode="lin" valueType="num">
                                      <p:cBhvr>
                                        <p:cTn id="71" dur="1000" fill="hold"/>
                                        <p:tgtEl>
                                          <p:spTgt spid="50"/>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16"/>
                                        </p:tgtEl>
                                        <p:attrNameLst>
                                          <p:attrName>style.visibility</p:attrName>
                                        </p:attrNameLst>
                                      </p:cBhvr>
                                      <p:to>
                                        <p:strVal val="visible"/>
                                      </p:to>
                                    </p:set>
                                    <p:animEffect transition="in" filter="fade">
                                      <p:cBhvr>
                                        <p:cTn id="74" dur="1000"/>
                                        <p:tgtEl>
                                          <p:spTgt spid="16"/>
                                        </p:tgtEl>
                                      </p:cBhvr>
                                    </p:animEffect>
                                    <p:anim calcmode="lin" valueType="num">
                                      <p:cBhvr>
                                        <p:cTn id="75" dur="1000" fill="hold"/>
                                        <p:tgtEl>
                                          <p:spTgt spid="16"/>
                                        </p:tgtEl>
                                        <p:attrNameLst>
                                          <p:attrName>ppt_x</p:attrName>
                                        </p:attrNameLst>
                                      </p:cBhvr>
                                      <p:tavLst>
                                        <p:tav tm="0">
                                          <p:val>
                                            <p:strVal val="#ppt_x"/>
                                          </p:val>
                                        </p:tav>
                                        <p:tav tm="100000">
                                          <p:val>
                                            <p:strVal val="#ppt_x"/>
                                          </p:val>
                                        </p:tav>
                                      </p:tavLst>
                                    </p:anim>
                                    <p:anim calcmode="lin" valueType="num">
                                      <p:cBhvr>
                                        <p:cTn id="76" dur="1000" fill="hold"/>
                                        <p:tgtEl>
                                          <p:spTgt spid="16"/>
                                        </p:tgtEl>
                                        <p:attrNameLst>
                                          <p:attrName>ppt_y</p:attrName>
                                        </p:attrNameLst>
                                      </p:cBhvr>
                                      <p:tavLst>
                                        <p:tav tm="0">
                                          <p:val>
                                            <p:strVal val="#ppt_y+.1"/>
                                          </p:val>
                                        </p:tav>
                                        <p:tav tm="100000">
                                          <p:val>
                                            <p:strVal val="#ppt_y"/>
                                          </p:val>
                                        </p:tav>
                                      </p:tavLst>
                                    </p:anim>
                                  </p:childTnLst>
                                </p:cTn>
                              </p:par>
                              <p:par>
                                <p:cTn id="77" presetID="10" presetClass="entr" presetSubtype="0" fill="hold" nodeType="withEffect">
                                  <p:stCondLst>
                                    <p:cond delay="750"/>
                                  </p:stCondLst>
                                  <p:childTnLst>
                                    <p:set>
                                      <p:cBhvr>
                                        <p:cTn id="78" dur="1" fill="hold">
                                          <p:stCondLst>
                                            <p:cond delay="0"/>
                                          </p:stCondLst>
                                        </p:cTn>
                                        <p:tgtEl>
                                          <p:spTgt spid="33"/>
                                        </p:tgtEl>
                                        <p:attrNameLst>
                                          <p:attrName>style.visibility</p:attrName>
                                        </p:attrNameLst>
                                      </p:cBhvr>
                                      <p:to>
                                        <p:strVal val="visible"/>
                                      </p:to>
                                    </p:set>
                                    <p:animEffect transition="in" filter="fade">
                                      <p:cBhvr>
                                        <p:cTn id="79" dur="500"/>
                                        <p:tgtEl>
                                          <p:spTgt spid="33"/>
                                        </p:tgtEl>
                                      </p:cBhvr>
                                    </p:animEffect>
                                  </p:childTnLst>
                                </p:cTn>
                              </p:par>
                              <p:par>
                                <p:cTn id="80" presetID="42" presetClass="entr" presetSubtype="0" fill="hold" nodeType="withEffect">
                                  <p:stCondLst>
                                    <p:cond delay="1000"/>
                                  </p:stCondLst>
                                  <p:childTnLst>
                                    <p:set>
                                      <p:cBhvr>
                                        <p:cTn id="81" dur="1" fill="hold">
                                          <p:stCondLst>
                                            <p:cond delay="0"/>
                                          </p:stCondLst>
                                        </p:cTn>
                                        <p:tgtEl>
                                          <p:spTgt spid="17"/>
                                        </p:tgtEl>
                                        <p:attrNameLst>
                                          <p:attrName>style.visibility</p:attrName>
                                        </p:attrNameLst>
                                      </p:cBhvr>
                                      <p:to>
                                        <p:strVal val="visible"/>
                                      </p:to>
                                    </p:set>
                                    <p:animEffect transition="in" filter="fade">
                                      <p:cBhvr>
                                        <p:cTn id="82" dur="1000"/>
                                        <p:tgtEl>
                                          <p:spTgt spid="17"/>
                                        </p:tgtEl>
                                      </p:cBhvr>
                                    </p:animEffect>
                                    <p:anim calcmode="lin" valueType="num">
                                      <p:cBhvr>
                                        <p:cTn id="83" dur="1000" fill="hold"/>
                                        <p:tgtEl>
                                          <p:spTgt spid="17"/>
                                        </p:tgtEl>
                                        <p:attrNameLst>
                                          <p:attrName>ppt_x</p:attrName>
                                        </p:attrNameLst>
                                      </p:cBhvr>
                                      <p:tavLst>
                                        <p:tav tm="0">
                                          <p:val>
                                            <p:strVal val="#ppt_x"/>
                                          </p:val>
                                        </p:tav>
                                        <p:tav tm="100000">
                                          <p:val>
                                            <p:strVal val="#ppt_x"/>
                                          </p:val>
                                        </p:tav>
                                      </p:tavLst>
                                    </p:anim>
                                    <p:anim calcmode="lin" valueType="num">
                                      <p:cBhvr>
                                        <p:cTn id="8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nodeType="clickEffect">
                                  <p:stCondLst>
                                    <p:cond delay="0"/>
                                  </p:stCondLst>
                                  <p:childTnLst>
                                    <p:set>
                                      <p:cBhvr>
                                        <p:cTn id="88" dur="1" fill="hold">
                                          <p:stCondLst>
                                            <p:cond delay="0"/>
                                          </p:stCondLst>
                                        </p:cTn>
                                        <p:tgtEl>
                                          <p:spTgt spid="13"/>
                                        </p:tgtEl>
                                        <p:attrNameLst>
                                          <p:attrName>style.visibility</p:attrName>
                                        </p:attrNameLst>
                                      </p:cBhvr>
                                      <p:to>
                                        <p:strVal val="visible"/>
                                      </p:to>
                                    </p:set>
                                    <p:animEffect transition="in" filter="fade">
                                      <p:cBhvr>
                                        <p:cTn id="89" dur="1000"/>
                                        <p:tgtEl>
                                          <p:spTgt spid="13"/>
                                        </p:tgtEl>
                                      </p:cBhvr>
                                    </p:animEffect>
                                    <p:anim calcmode="lin" valueType="num">
                                      <p:cBhvr>
                                        <p:cTn id="90" dur="1000" fill="hold"/>
                                        <p:tgtEl>
                                          <p:spTgt spid="13"/>
                                        </p:tgtEl>
                                        <p:attrNameLst>
                                          <p:attrName>ppt_x</p:attrName>
                                        </p:attrNameLst>
                                      </p:cBhvr>
                                      <p:tavLst>
                                        <p:tav tm="0">
                                          <p:val>
                                            <p:strVal val="#ppt_x"/>
                                          </p:val>
                                        </p:tav>
                                        <p:tav tm="100000">
                                          <p:val>
                                            <p:strVal val="#ppt_x"/>
                                          </p:val>
                                        </p:tav>
                                      </p:tavLst>
                                    </p:anim>
                                    <p:anim calcmode="lin" valueType="num">
                                      <p:cBhvr>
                                        <p:cTn id="9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675151B-780A-7845-0F47-6152339014D5}"/>
              </a:ext>
            </a:extLst>
          </p:cNvPr>
          <p:cNvGrpSpPr/>
          <p:nvPr/>
        </p:nvGrpSpPr>
        <p:grpSpPr>
          <a:xfrm>
            <a:off x="10906522" y="-12700"/>
            <a:ext cx="615156" cy="952500"/>
            <a:chOff x="10248900" y="0"/>
            <a:chExt cx="812800" cy="952500"/>
          </a:xfrm>
        </p:grpSpPr>
        <p:sp>
          <p:nvSpPr>
            <p:cNvPr id="3" name="Rectangle 2">
              <a:extLst>
                <a:ext uri="{FF2B5EF4-FFF2-40B4-BE49-F238E27FC236}">
                  <a16:creationId xmlns:a16="http://schemas.microsoft.com/office/drawing/2014/main" id="{E1152C9D-16DF-586D-1130-A3507B1951A5}"/>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B111E943-1005-9EAD-51F1-667EE5BCEBB3}"/>
                </a:ext>
              </a:extLst>
            </p:cNvPr>
            <p:cNvSpPr txBox="1"/>
            <p:nvPr/>
          </p:nvSpPr>
          <p:spPr>
            <a:xfrm>
              <a:off x="10248900" y="291584"/>
              <a:ext cx="812800" cy="369332"/>
            </a:xfrm>
            <a:prstGeom prst="rect">
              <a:avLst/>
            </a:prstGeom>
            <a:noFill/>
          </p:spPr>
          <p:txBody>
            <a:bodyPr wrap="square" rtlCol="0">
              <a:spAutoFit/>
            </a:bodyPr>
            <a:lstStyle/>
            <a:p>
              <a:pPr algn="ctr"/>
              <a:r>
                <a:rPr lang="en-US" b="1" dirty="0">
                  <a:solidFill>
                    <a:schemeClr val="bg1"/>
                  </a:solidFill>
                  <a:latin typeface="Montserrat" panose="00000500000000000000" pitchFamily="2" charset="0"/>
                </a:rPr>
                <a:t>07</a:t>
              </a:r>
              <a:endParaRPr lang="en-IN" b="1" dirty="0">
                <a:solidFill>
                  <a:schemeClr val="bg1"/>
                </a:solidFill>
                <a:latin typeface="Montserrat" panose="00000500000000000000" pitchFamily="2" charset="0"/>
              </a:endParaRPr>
            </a:p>
          </p:txBody>
        </p:sp>
      </p:grpSp>
      <p:grpSp>
        <p:nvGrpSpPr>
          <p:cNvPr id="5" name="Group 4">
            <a:extLst>
              <a:ext uri="{FF2B5EF4-FFF2-40B4-BE49-F238E27FC236}">
                <a16:creationId xmlns:a16="http://schemas.microsoft.com/office/drawing/2014/main" id="{0B23BBE5-7892-4926-8964-A286D5B53DA9}"/>
              </a:ext>
            </a:extLst>
          </p:cNvPr>
          <p:cNvGrpSpPr/>
          <p:nvPr/>
        </p:nvGrpSpPr>
        <p:grpSpPr>
          <a:xfrm>
            <a:off x="0" y="1312428"/>
            <a:ext cx="11566891" cy="4581151"/>
            <a:chOff x="0" y="1312428"/>
            <a:chExt cx="11566891" cy="4581151"/>
          </a:xfrm>
        </p:grpSpPr>
        <p:grpSp>
          <p:nvGrpSpPr>
            <p:cNvPr id="44" name="Group 43">
              <a:extLst>
                <a:ext uri="{FF2B5EF4-FFF2-40B4-BE49-F238E27FC236}">
                  <a16:creationId xmlns:a16="http://schemas.microsoft.com/office/drawing/2014/main" id="{165CF868-DCE5-C247-7928-D72290D33D22}"/>
                </a:ext>
              </a:extLst>
            </p:cNvPr>
            <p:cNvGrpSpPr/>
            <p:nvPr/>
          </p:nvGrpSpPr>
          <p:grpSpPr>
            <a:xfrm>
              <a:off x="0" y="1312428"/>
              <a:ext cx="11566891" cy="4581151"/>
              <a:chOff x="0" y="1241499"/>
              <a:chExt cx="11566891" cy="4581151"/>
            </a:xfrm>
          </p:grpSpPr>
          <p:sp>
            <p:nvSpPr>
              <p:cNvPr id="36" name="TextBox 35">
                <a:extLst>
                  <a:ext uri="{FF2B5EF4-FFF2-40B4-BE49-F238E27FC236}">
                    <a16:creationId xmlns:a16="http://schemas.microsoft.com/office/drawing/2014/main" id="{A02BB832-4D4C-F701-0C6D-4D25CB032E55}"/>
                  </a:ext>
                </a:extLst>
              </p:cNvPr>
              <p:cNvSpPr txBox="1"/>
              <p:nvPr/>
            </p:nvSpPr>
            <p:spPr>
              <a:xfrm>
                <a:off x="647700" y="1241499"/>
                <a:ext cx="6096000" cy="584775"/>
              </a:xfrm>
              <a:prstGeom prst="rect">
                <a:avLst/>
              </a:prstGeom>
              <a:noFill/>
            </p:spPr>
            <p:txBody>
              <a:bodyPr wrap="square">
                <a:spAutoFit/>
              </a:bodyPr>
              <a:lstStyle/>
              <a:p>
                <a:r>
                  <a:rPr lang="en-IN" sz="3200" b="1" i="0" dirty="0">
                    <a:solidFill>
                      <a:schemeClr val="accent5"/>
                    </a:solidFill>
                    <a:effectLst/>
                    <a:latin typeface="Montserrat" panose="00000500000000000000" pitchFamily="2" charset="0"/>
                  </a:rPr>
                  <a:t>Modules</a:t>
                </a:r>
                <a:endParaRPr lang="en-IN" sz="3200" b="1" dirty="0">
                  <a:solidFill>
                    <a:schemeClr val="accent5"/>
                  </a:solidFill>
                  <a:latin typeface="Montserrat" panose="00000500000000000000" pitchFamily="2" charset="0"/>
                </a:endParaRPr>
              </a:p>
            </p:txBody>
          </p:sp>
          <p:grpSp>
            <p:nvGrpSpPr>
              <p:cNvPr id="41" name="Group 40">
                <a:extLst>
                  <a:ext uri="{FF2B5EF4-FFF2-40B4-BE49-F238E27FC236}">
                    <a16:creationId xmlns:a16="http://schemas.microsoft.com/office/drawing/2014/main" id="{D3D1B270-E259-DB91-3565-9D2642485257}"/>
                  </a:ext>
                </a:extLst>
              </p:cNvPr>
              <p:cNvGrpSpPr/>
              <p:nvPr/>
            </p:nvGrpSpPr>
            <p:grpSpPr>
              <a:xfrm>
                <a:off x="0" y="2330108"/>
                <a:ext cx="11566891" cy="2832783"/>
                <a:chOff x="0" y="2330108"/>
                <a:chExt cx="11566891" cy="2832783"/>
              </a:xfrm>
            </p:grpSpPr>
            <p:grpSp>
              <p:nvGrpSpPr>
                <p:cNvPr id="34" name="Group 33">
                  <a:extLst>
                    <a:ext uri="{FF2B5EF4-FFF2-40B4-BE49-F238E27FC236}">
                      <a16:creationId xmlns:a16="http://schemas.microsoft.com/office/drawing/2014/main" id="{637738AF-57EC-0009-DBFB-E56CAE91E205}"/>
                    </a:ext>
                  </a:extLst>
                </p:cNvPr>
                <p:cNvGrpSpPr/>
                <p:nvPr/>
              </p:nvGrpSpPr>
              <p:grpSpPr>
                <a:xfrm>
                  <a:off x="0" y="2330108"/>
                  <a:ext cx="11566891" cy="2832783"/>
                  <a:chOff x="0" y="2012608"/>
                  <a:chExt cx="11566891" cy="2832783"/>
                </a:xfrm>
              </p:grpSpPr>
              <p:grpSp>
                <p:nvGrpSpPr>
                  <p:cNvPr id="19" name="Group 18">
                    <a:extLst>
                      <a:ext uri="{FF2B5EF4-FFF2-40B4-BE49-F238E27FC236}">
                        <a16:creationId xmlns:a16="http://schemas.microsoft.com/office/drawing/2014/main" id="{9C2D2AE6-E2FC-0634-F6A1-8698682C0989}"/>
                      </a:ext>
                    </a:extLst>
                  </p:cNvPr>
                  <p:cNvGrpSpPr/>
                  <p:nvPr/>
                </p:nvGrpSpPr>
                <p:grpSpPr>
                  <a:xfrm>
                    <a:off x="0" y="2012608"/>
                    <a:ext cx="11566891" cy="2832783"/>
                    <a:chOff x="0" y="2012608"/>
                    <a:chExt cx="11566891" cy="2832783"/>
                  </a:xfrm>
                </p:grpSpPr>
                <p:pic>
                  <p:nvPicPr>
                    <p:cNvPr id="16" name="Picture 15" descr="A person holding a pen and using a computer&#10;&#10;Description automatically generated">
                      <a:extLst>
                        <a:ext uri="{FF2B5EF4-FFF2-40B4-BE49-F238E27FC236}">
                          <a16:creationId xmlns:a16="http://schemas.microsoft.com/office/drawing/2014/main" id="{663342DB-95D1-0CC7-B7AA-71DA19F7C237}"/>
                        </a:ext>
                      </a:extLst>
                    </p:cNvPr>
                    <p:cNvPicPr>
                      <a:picLocks noChangeAspect="1"/>
                    </p:cNvPicPr>
                    <p:nvPr/>
                  </p:nvPicPr>
                  <p:blipFill rotWithShape="1">
                    <a:blip r:embed="rId2">
                      <a:extLst>
                        <a:ext uri="{28A0092B-C50C-407E-A947-70E740481C1C}">
                          <a14:useLocalDpi xmlns:a14="http://schemas.microsoft.com/office/drawing/2010/main" val="0"/>
                        </a:ext>
                      </a:extLst>
                    </a:blip>
                    <a:srcRect t="27457" r="3565" b="22331"/>
                    <a:stretch/>
                  </p:blipFill>
                  <p:spPr>
                    <a:xfrm>
                      <a:off x="0" y="2012608"/>
                      <a:ext cx="11566891" cy="2832783"/>
                    </a:xfrm>
                    <a:custGeom>
                      <a:avLst/>
                      <a:gdLst>
                        <a:gd name="connsiteX0" fmla="*/ 0 w 10471355"/>
                        <a:gd name="connsiteY0" fmla="*/ 0 h 2464416"/>
                        <a:gd name="connsiteX1" fmla="*/ 9239147 w 10471355"/>
                        <a:gd name="connsiteY1" fmla="*/ 0 h 2464416"/>
                        <a:gd name="connsiteX2" fmla="*/ 10471355 w 10471355"/>
                        <a:gd name="connsiteY2" fmla="*/ 1232208 h 2464416"/>
                        <a:gd name="connsiteX3" fmla="*/ 10471354 w 10471355"/>
                        <a:gd name="connsiteY3" fmla="*/ 1232208 h 2464416"/>
                        <a:gd name="connsiteX4" fmla="*/ 9239146 w 10471355"/>
                        <a:gd name="connsiteY4" fmla="*/ 2464416 h 2464416"/>
                        <a:gd name="connsiteX5" fmla="*/ 0 w 10471355"/>
                        <a:gd name="connsiteY5" fmla="*/ 2464415 h 246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1355" h="2464416">
                          <a:moveTo>
                            <a:pt x="0" y="0"/>
                          </a:moveTo>
                          <a:lnTo>
                            <a:pt x="9239147" y="0"/>
                          </a:lnTo>
                          <a:cubicBezTo>
                            <a:pt x="9919677" y="0"/>
                            <a:pt x="10471355" y="551678"/>
                            <a:pt x="10471355" y="1232208"/>
                          </a:cubicBezTo>
                          <a:lnTo>
                            <a:pt x="10471354" y="1232208"/>
                          </a:lnTo>
                          <a:cubicBezTo>
                            <a:pt x="10471354" y="1912738"/>
                            <a:pt x="9919676" y="2464416"/>
                            <a:pt x="9239146" y="2464416"/>
                          </a:cubicBezTo>
                          <a:lnTo>
                            <a:pt x="0" y="2464415"/>
                          </a:lnTo>
                          <a:close/>
                        </a:path>
                      </a:pathLst>
                    </a:custGeom>
                  </p:spPr>
                </p:pic>
                <p:sp>
                  <p:nvSpPr>
                    <p:cNvPr id="18" name="Freeform: Shape 17">
                      <a:extLst>
                        <a:ext uri="{FF2B5EF4-FFF2-40B4-BE49-F238E27FC236}">
                          <a16:creationId xmlns:a16="http://schemas.microsoft.com/office/drawing/2014/main" id="{24B10CDB-F9C5-1404-B2E3-D104338B5D8C}"/>
                        </a:ext>
                      </a:extLst>
                    </p:cNvPr>
                    <p:cNvSpPr/>
                    <p:nvPr/>
                  </p:nvSpPr>
                  <p:spPr>
                    <a:xfrm>
                      <a:off x="0" y="2012608"/>
                      <a:ext cx="11566891" cy="2832783"/>
                    </a:xfrm>
                    <a:custGeom>
                      <a:avLst/>
                      <a:gdLst>
                        <a:gd name="connsiteX0" fmla="*/ 0 w 10471355"/>
                        <a:gd name="connsiteY0" fmla="*/ 0 h 2464416"/>
                        <a:gd name="connsiteX1" fmla="*/ 9239147 w 10471355"/>
                        <a:gd name="connsiteY1" fmla="*/ 0 h 2464416"/>
                        <a:gd name="connsiteX2" fmla="*/ 10471355 w 10471355"/>
                        <a:gd name="connsiteY2" fmla="*/ 1232208 h 2464416"/>
                        <a:gd name="connsiteX3" fmla="*/ 10471354 w 10471355"/>
                        <a:gd name="connsiteY3" fmla="*/ 1232208 h 2464416"/>
                        <a:gd name="connsiteX4" fmla="*/ 9239146 w 10471355"/>
                        <a:gd name="connsiteY4" fmla="*/ 2464416 h 2464416"/>
                        <a:gd name="connsiteX5" fmla="*/ 0 w 10471355"/>
                        <a:gd name="connsiteY5" fmla="*/ 2464415 h 2464416"/>
                        <a:gd name="connsiteX6" fmla="*/ 0 w 10471355"/>
                        <a:gd name="connsiteY6" fmla="*/ 0 h 246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1355" h="2464416">
                          <a:moveTo>
                            <a:pt x="0" y="0"/>
                          </a:moveTo>
                          <a:lnTo>
                            <a:pt x="9239147" y="0"/>
                          </a:lnTo>
                          <a:cubicBezTo>
                            <a:pt x="9919677" y="0"/>
                            <a:pt x="10471355" y="551678"/>
                            <a:pt x="10471355" y="1232208"/>
                          </a:cubicBezTo>
                          <a:lnTo>
                            <a:pt x="10471354" y="1232208"/>
                          </a:lnTo>
                          <a:cubicBezTo>
                            <a:pt x="10471354" y="1912738"/>
                            <a:pt x="9919676" y="2464416"/>
                            <a:pt x="9239146" y="2464416"/>
                          </a:cubicBezTo>
                          <a:lnTo>
                            <a:pt x="0" y="2464415"/>
                          </a:lnTo>
                          <a:lnTo>
                            <a:pt x="0" y="0"/>
                          </a:lnTo>
                          <a:close/>
                        </a:path>
                      </a:pathLst>
                    </a:custGeom>
                    <a:solidFill>
                      <a:schemeClr val="tx1">
                        <a:alpha val="7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grpSp>
              <p:grpSp>
                <p:nvGrpSpPr>
                  <p:cNvPr id="33" name="Group 32">
                    <a:extLst>
                      <a:ext uri="{FF2B5EF4-FFF2-40B4-BE49-F238E27FC236}">
                        <a16:creationId xmlns:a16="http://schemas.microsoft.com/office/drawing/2014/main" id="{E651688A-5A9A-87A1-A10B-E4BC301CF35F}"/>
                      </a:ext>
                    </a:extLst>
                  </p:cNvPr>
                  <p:cNvGrpSpPr/>
                  <p:nvPr/>
                </p:nvGrpSpPr>
                <p:grpSpPr>
                  <a:xfrm>
                    <a:off x="647700" y="2396019"/>
                    <a:ext cx="10323096" cy="1939496"/>
                    <a:chOff x="647700" y="2224066"/>
                    <a:chExt cx="10323096" cy="1939496"/>
                  </a:xfrm>
                </p:grpSpPr>
                <p:sp>
                  <p:nvSpPr>
                    <p:cNvPr id="21" name="TextBox 20">
                      <a:extLst>
                        <a:ext uri="{FF2B5EF4-FFF2-40B4-BE49-F238E27FC236}">
                          <a16:creationId xmlns:a16="http://schemas.microsoft.com/office/drawing/2014/main" id="{58127164-4C06-DD1A-0115-DD6B0F72F7B6}"/>
                        </a:ext>
                      </a:extLst>
                    </p:cNvPr>
                    <p:cNvSpPr txBox="1"/>
                    <p:nvPr/>
                  </p:nvSpPr>
                  <p:spPr>
                    <a:xfrm>
                      <a:off x="647700" y="2224067"/>
                      <a:ext cx="2959100" cy="338554"/>
                    </a:xfrm>
                    <a:prstGeom prst="rect">
                      <a:avLst/>
                    </a:prstGeom>
                    <a:noFill/>
                  </p:spPr>
                  <p:txBody>
                    <a:bodyPr wrap="square">
                      <a:spAutoFit/>
                    </a:bodyPr>
                    <a:lstStyle/>
                    <a:p>
                      <a:pPr algn="ctr"/>
                      <a:r>
                        <a:rPr lang="en-IN" sz="1600" b="1" dirty="0">
                          <a:solidFill>
                            <a:schemeClr val="accent5"/>
                          </a:solidFill>
                          <a:latin typeface="Montserrat" panose="00000500000000000000" pitchFamily="2" charset="0"/>
                        </a:rPr>
                        <a:t>URL Parsing</a:t>
                      </a:r>
                    </a:p>
                  </p:txBody>
                </p:sp>
                <p:grpSp>
                  <p:nvGrpSpPr>
                    <p:cNvPr id="29" name="Group 28">
                      <a:extLst>
                        <a:ext uri="{FF2B5EF4-FFF2-40B4-BE49-F238E27FC236}">
                          <a16:creationId xmlns:a16="http://schemas.microsoft.com/office/drawing/2014/main" id="{F7E26CAF-5A3C-22DE-30EE-D5F802B10F58}"/>
                        </a:ext>
                      </a:extLst>
                    </p:cNvPr>
                    <p:cNvGrpSpPr/>
                    <p:nvPr/>
                  </p:nvGrpSpPr>
                  <p:grpSpPr>
                    <a:xfrm>
                      <a:off x="3999240" y="2224066"/>
                      <a:ext cx="3352800" cy="1939496"/>
                      <a:chOff x="4103999" y="2224066"/>
                      <a:chExt cx="3352800" cy="1939496"/>
                    </a:xfrm>
                  </p:grpSpPr>
                  <p:sp>
                    <p:nvSpPr>
                      <p:cNvPr id="22" name="TextBox 21">
                        <a:extLst>
                          <a:ext uri="{FF2B5EF4-FFF2-40B4-BE49-F238E27FC236}">
                            <a16:creationId xmlns:a16="http://schemas.microsoft.com/office/drawing/2014/main" id="{86A4C2F5-4433-0D97-CAF3-FF116E96330E}"/>
                          </a:ext>
                        </a:extLst>
                      </p:cNvPr>
                      <p:cNvSpPr txBox="1"/>
                      <p:nvPr/>
                    </p:nvSpPr>
                    <p:spPr>
                      <a:xfrm>
                        <a:off x="4291711" y="2224066"/>
                        <a:ext cx="2959100" cy="584775"/>
                      </a:xfrm>
                      <a:prstGeom prst="rect">
                        <a:avLst/>
                      </a:prstGeom>
                      <a:noFill/>
                    </p:spPr>
                    <p:txBody>
                      <a:bodyPr wrap="square">
                        <a:spAutoFit/>
                      </a:bodyPr>
                      <a:lstStyle/>
                      <a:p>
                        <a:pPr algn="ctr"/>
                        <a:r>
                          <a:rPr lang="en-IN" sz="1600" b="1" dirty="0">
                            <a:solidFill>
                              <a:schemeClr val="accent5"/>
                            </a:solidFill>
                            <a:latin typeface="Montserrat" panose="00000500000000000000" pitchFamily="2" charset="0"/>
                          </a:rPr>
                          <a:t>Generative Adversarial Network</a:t>
                        </a:r>
                      </a:p>
                    </p:txBody>
                  </p:sp>
                  <p:sp>
                    <p:nvSpPr>
                      <p:cNvPr id="26" name="TextBox 25">
                        <a:extLst>
                          <a:ext uri="{FF2B5EF4-FFF2-40B4-BE49-F238E27FC236}">
                            <a16:creationId xmlns:a16="http://schemas.microsoft.com/office/drawing/2014/main" id="{BE0B1A0E-FFC5-DFC2-1CF7-74DCE1EAA773}"/>
                          </a:ext>
                        </a:extLst>
                      </p:cNvPr>
                      <p:cNvSpPr txBox="1"/>
                      <p:nvPr/>
                    </p:nvSpPr>
                    <p:spPr>
                      <a:xfrm>
                        <a:off x="4103999" y="2994011"/>
                        <a:ext cx="3352800" cy="1169551"/>
                      </a:xfrm>
                      <a:prstGeom prst="rect">
                        <a:avLst/>
                      </a:prstGeom>
                      <a:noFill/>
                    </p:spPr>
                    <p:txBody>
                      <a:bodyPr wrap="square">
                        <a:spAutoFit/>
                      </a:bodyPr>
                      <a:lstStyle/>
                      <a:p>
                        <a:pPr algn="just"/>
                        <a:r>
                          <a:rPr lang="en-US" sz="1400" b="0" i="0" dirty="0">
                            <a:solidFill>
                              <a:schemeClr val="bg1"/>
                            </a:solidFill>
                            <a:effectLst/>
                            <a:latin typeface="Arial MT"/>
                          </a:rPr>
                          <a:t>The Generative Adversarial Network is used to replicate the data URL in the dataset. </a:t>
                        </a:r>
                        <a:r>
                          <a:rPr lang="en-US" sz="1400" dirty="0">
                            <a:solidFill>
                              <a:schemeClr val="bg1"/>
                            </a:solidFill>
                            <a:latin typeface="Arial MT"/>
                          </a:rPr>
                          <a:t>The data created by the GAN are Identical or Closely Identical to the real data</a:t>
                        </a:r>
                        <a:r>
                          <a:rPr lang="en-US" sz="1400" b="0" i="0" dirty="0">
                            <a:solidFill>
                              <a:schemeClr val="bg1"/>
                            </a:solidFill>
                            <a:effectLst/>
                            <a:latin typeface="Arial MT"/>
                          </a:rPr>
                          <a:t> </a:t>
                        </a:r>
                        <a:endParaRPr lang="en-IN" sz="1400" dirty="0">
                          <a:solidFill>
                            <a:schemeClr val="bg1"/>
                          </a:solidFill>
                          <a:latin typeface="Arial MT"/>
                        </a:endParaRPr>
                      </a:p>
                    </p:txBody>
                  </p:sp>
                </p:grpSp>
                <p:grpSp>
                  <p:nvGrpSpPr>
                    <p:cNvPr id="28" name="Group 27">
                      <a:extLst>
                        <a:ext uri="{FF2B5EF4-FFF2-40B4-BE49-F238E27FC236}">
                          <a16:creationId xmlns:a16="http://schemas.microsoft.com/office/drawing/2014/main" id="{8A009168-A990-2ACF-0733-2AA7EC1716DC}"/>
                        </a:ext>
                      </a:extLst>
                    </p:cNvPr>
                    <p:cNvGrpSpPr/>
                    <p:nvPr/>
                  </p:nvGrpSpPr>
                  <p:grpSpPr>
                    <a:xfrm>
                      <a:off x="7617996" y="2237335"/>
                      <a:ext cx="3352800" cy="1504865"/>
                      <a:chOff x="7617996" y="2237335"/>
                      <a:chExt cx="3352800" cy="1504865"/>
                    </a:xfrm>
                  </p:grpSpPr>
                  <p:sp>
                    <p:nvSpPr>
                      <p:cNvPr id="23" name="TextBox 22">
                        <a:extLst>
                          <a:ext uri="{FF2B5EF4-FFF2-40B4-BE49-F238E27FC236}">
                            <a16:creationId xmlns:a16="http://schemas.microsoft.com/office/drawing/2014/main" id="{51A82A89-B203-A4CB-3D4A-D2CA3A63F3E4}"/>
                          </a:ext>
                        </a:extLst>
                      </p:cNvPr>
                      <p:cNvSpPr txBox="1"/>
                      <p:nvPr/>
                    </p:nvSpPr>
                    <p:spPr>
                      <a:xfrm>
                        <a:off x="7750572" y="2237335"/>
                        <a:ext cx="2959100" cy="584775"/>
                      </a:xfrm>
                      <a:prstGeom prst="rect">
                        <a:avLst/>
                      </a:prstGeom>
                      <a:noFill/>
                    </p:spPr>
                    <p:txBody>
                      <a:bodyPr wrap="square">
                        <a:spAutoFit/>
                      </a:bodyPr>
                      <a:lstStyle/>
                      <a:p>
                        <a:pPr algn="ctr"/>
                        <a:r>
                          <a:rPr lang="en-IN" sz="1600" b="1" i="0" dirty="0">
                            <a:solidFill>
                              <a:schemeClr val="accent5"/>
                            </a:solidFill>
                            <a:effectLst/>
                            <a:latin typeface="Montserrat" panose="00000500000000000000" pitchFamily="2" charset="0"/>
                          </a:rPr>
                          <a:t>Classification </a:t>
                        </a:r>
                      </a:p>
                      <a:p>
                        <a:pPr algn="ctr"/>
                        <a:r>
                          <a:rPr lang="en-IN" sz="1600" b="1" i="0" dirty="0">
                            <a:solidFill>
                              <a:schemeClr val="accent5"/>
                            </a:solidFill>
                            <a:effectLst/>
                            <a:latin typeface="Montserrat" panose="00000500000000000000" pitchFamily="2" charset="0"/>
                          </a:rPr>
                          <a:t>Algorithm</a:t>
                        </a:r>
                        <a:endParaRPr lang="en-IN" sz="1600" b="1" dirty="0">
                          <a:solidFill>
                            <a:schemeClr val="accent5"/>
                          </a:solidFill>
                          <a:latin typeface="Montserrat" panose="00000500000000000000" pitchFamily="2" charset="0"/>
                        </a:endParaRPr>
                      </a:p>
                    </p:txBody>
                  </p:sp>
                  <p:sp>
                    <p:nvSpPr>
                      <p:cNvPr id="27" name="TextBox 26">
                        <a:extLst>
                          <a:ext uri="{FF2B5EF4-FFF2-40B4-BE49-F238E27FC236}">
                            <a16:creationId xmlns:a16="http://schemas.microsoft.com/office/drawing/2014/main" id="{4079F182-8130-BFB1-9B5B-2BB56747C53F}"/>
                          </a:ext>
                        </a:extLst>
                      </p:cNvPr>
                      <p:cNvSpPr txBox="1"/>
                      <p:nvPr/>
                    </p:nvSpPr>
                    <p:spPr>
                      <a:xfrm>
                        <a:off x="7617996" y="3003536"/>
                        <a:ext cx="3352800" cy="738664"/>
                      </a:xfrm>
                      <a:prstGeom prst="rect">
                        <a:avLst/>
                      </a:prstGeom>
                      <a:noFill/>
                    </p:spPr>
                    <p:txBody>
                      <a:bodyPr wrap="square">
                        <a:spAutoFit/>
                      </a:bodyPr>
                      <a:lstStyle/>
                      <a:p>
                        <a:pPr algn="just"/>
                        <a:r>
                          <a:rPr lang="en-IN" sz="1400" dirty="0">
                            <a:solidFill>
                              <a:schemeClr val="bg1"/>
                            </a:solidFill>
                            <a:latin typeface="Arial MT"/>
                          </a:rPr>
                          <a:t>The Machine Learning Algorithm are used to classify the result based of the dataset which is created by GAN</a:t>
                        </a:r>
                      </a:p>
                    </p:txBody>
                  </p:sp>
                </p:grpSp>
              </p:grpSp>
            </p:grpSp>
            <p:sp>
              <p:nvSpPr>
                <p:cNvPr id="37" name="Rectangle: Rounded Corners 36">
                  <a:extLst>
                    <a:ext uri="{FF2B5EF4-FFF2-40B4-BE49-F238E27FC236}">
                      <a16:creationId xmlns:a16="http://schemas.microsoft.com/office/drawing/2014/main" id="{F2F8B168-2F80-D414-4F09-C484978B9936}"/>
                    </a:ext>
                  </a:extLst>
                </p:cNvPr>
                <p:cNvSpPr/>
                <p:nvPr/>
              </p:nvSpPr>
              <p:spPr>
                <a:xfrm>
                  <a:off x="3880108" y="3098800"/>
                  <a:ext cx="45720" cy="1428762"/>
                </a:xfrm>
                <a:prstGeom prst="round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Rounded Corners 39">
                  <a:extLst>
                    <a:ext uri="{FF2B5EF4-FFF2-40B4-BE49-F238E27FC236}">
                      <a16:creationId xmlns:a16="http://schemas.microsoft.com/office/drawing/2014/main" id="{2B59620E-6CC7-5D3C-FCF4-C801E0E5BC00}"/>
                    </a:ext>
                  </a:extLst>
                </p:cNvPr>
                <p:cNvSpPr/>
                <p:nvPr/>
              </p:nvSpPr>
              <p:spPr>
                <a:xfrm>
                  <a:off x="7425452" y="3098800"/>
                  <a:ext cx="45720" cy="1428762"/>
                </a:xfrm>
                <a:prstGeom prst="round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43" name="TextBox 42">
                <a:extLst>
                  <a:ext uri="{FF2B5EF4-FFF2-40B4-BE49-F238E27FC236}">
                    <a16:creationId xmlns:a16="http://schemas.microsoft.com/office/drawing/2014/main" id="{D0A11ADD-F36B-74B2-BD5E-502E29B0CC8D}"/>
                  </a:ext>
                </a:extLst>
              </p:cNvPr>
              <p:cNvSpPr txBox="1"/>
              <p:nvPr/>
            </p:nvSpPr>
            <p:spPr>
              <a:xfrm>
                <a:off x="647700" y="5447098"/>
                <a:ext cx="10061972" cy="375552"/>
              </a:xfrm>
              <a:prstGeom prst="rect">
                <a:avLst/>
              </a:prstGeom>
              <a:noFill/>
            </p:spPr>
            <p:txBody>
              <a:bodyPr wrap="square">
                <a:spAutoFit/>
              </a:bodyPr>
              <a:lstStyle/>
              <a:p>
                <a:pPr algn="ctr">
                  <a:lnSpc>
                    <a:spcPct val="150000"/>
                  </a:lnSpc>
                </a:pPr>
                <a:r>
                  <a:rPr lang="en-IN" sz="1400" dirty="0">
                    <a:solidFill>
                      <a:schemeClr val="tx1">
                        <a:lumMod val="75000"/>
                        <a:lumOff val="25000"/>
                      </a:schemeClr>
                    </a:solidFill>
                    <a:latin typeface="Arial MT"/>
                  </a:rPr>
                  <a:t>These are the major modules we used to create the this project</a:t>
                </a:r>
              </a:p>
            </p:txBody>
          </p:sp>
        </p:grpSp>
        <p:sp>
          <p:nvSpPr>
            <p:cNvPr id="6" name="TextBox 5">
              <a:extLst>
                <a:ext uri="{FF2B5EF4-FFF2-40B4-BE49-F238E27FC236}">
                  <a16:creationId xmlns:a16="http://schemas.microsoft.com/office/drawing/2014/main" id="{252580D7-75FD-CFAE-1D38-6EE460BBB220}"/>
                </a:ext>
              </a:extLst>
            </p:cNvPr>
            <p:cNvSpPr txBox="1"/>
            <p:nvPr/>
          </p:nvSpPr>
          <p:spPr>
            <a:xfrm>
              <a:off x="578361" y="3554393"/>
              <a:ext cx="3097777" cy="954107"/>
            </a:xfrm>
            <a:prstGeom prst="rect">
              <a:avLst/>
            </a:prstGeom>
            <a:noFill/>
          </p:spPr>
          <p:txBody>
            <a:bodyPr wrap="square">
              <a:spAutoFit/>
            </a:bodyPr>
            <a:lstStyle/>
            <a:p>
              <a:pPr algn="just"/>
              <a:r>
                <a:rPr lang="en-IN" sz="1400" dirty="0">
                  <a:solidFill>
                    <a:schemeClr val="bg1"/>
                  </a:solidFill>
                  <a:latin typeface="Arial MT"/>
                </a:rPr>
                <a:t>IT is the module that can used to fetch the data from the URL, The URL Parsing plays the key role in our project.</a:t>
              </a:r>
            </a:p>
          </p:txBody>
        </p:sp>
      </p:grpSp>
    </p:spTree>
    <p:extLst>
      <p:ext uri="{BB962C8B-B14F-4D97-AF65-F5344CB8AC3E}">
        <p14:creationId xmlns:p14="http://schemas.microsoft.com/office/powerpoint/2010/main" val="8819439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675151B-780A-7845-0F47-6152339014D5}"/>
              </a:ext>
            </a:extLst>
          </p:cNvPr>
          <p:cNvGrpSpPr/>
          <p:nvPr/>
        </p:nvGrpSpPr>
        <p:grpSpPr>
          <a:xfrm>
            <a:off x="10906522" y="-12700"/>
            <a:ext cx="615156" cy="952500"/>
            <a:chOff x="10248900" y="0"/>
            <a:chExt cx="812800" cy="952500"/>
          </a:xfrm>
        </p:grpSpPr>
        <p:sp>
          <p:nvSpPr>
            <p:cNvPr id="3" name="Rectangle 2">
              <a:extLst>
                <a:ext uri="{FF2B5EF4-FFF2-40B4-BE49-F238E27FC236}">
                  <a16:creationId xmlns:a16="http://schemas.microsoft.com/office/drawing/2014/main" id="{E1152C9D-16DF-586D-1130-A3507B1951A5}"/>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B111E943-1005-9EAD-51F1-667EE5BCEBB3}"/>
                </a:ext>
              </a:extLst>
            </p:cNvPr>
            <p:cNvSpPr txBox="1"/>
            <p:nvPr/>
          </p:nvSpPr>
          <p:spPr>
            <a:xfrm>
              <a:off x="10248900" y="291584"/>
              <a:ext cx="812800" cy="369332"/>
            </a:xfrm>
            <a:prstGeom prst="rect">
              <a:avLst/>
            </a:prstGeom>
            <a:noFill/>
          </p:spPr>
          <p:txBody>
            <a:bodyPr wrap="square" rtlCol="0">
              <a:spAutoFit/>
            </a:bodyPr>
            <a:lstStyle/>
            <a:p>
              <a:pPr algn="ctr"/>
              <a:r>
                <a:rPr lang="en-US" b="1" dirty="0">
                  <a:solidFill>
                    <a:schemeClr val="bg1"/>
                  </a:solidFill>
                  <a:latin typeface="Montserrat" panose="00000500000000000000" pitchFamily="2" charset="0"/>
                </a:rPr>
                <a:t>07</a:t>
              </a:r>
              <a:endParaRPr lang="en-IN" b="1" dirty="0">
                <a:solidFill>
                  <a:schemeClr val="bg1"/>
                </a:solidFill>
                <a:latin typeface="Montserrat" panose="00000500000000000000" pitchFamily="2" charset="0"/>
              </a:endParaRPr>
            </a:p>
          </p:txBody>
        </p:sp>
      </p:grpSp>
      <p:sp>
        <p:nvSpPr>
          <p:cNvPr id="36" name="TextBox 35">
            <a:extLst>
              <a:ext uri="{FF2B5EF4-FFF2-40B4-BE49-F238E27FC236}">
                <a16:creationId xmlns:a16="http://schemas.microsoft.com/office/drawing/2014/main" id="{A02BB832-4D4C-F701-0C6D-4D25CB032E55}"/>
              </a:ext>
            </a:extLst>
          </p:cNvPr>
          <p:cNvSpPr txBox="1"/>
          <p:nvPr/>
        </p:nvSpPr>
        <p:spPr>
          <a:xfrm>
            <a:off x="647700" y="1312428"/>
            <a:ext cx="6096000" cy="584775"/>
          </a:xfrm>
          <a:prstGeom prst="rect">
            <a:avLst/>
          </a:prstGeom>
          <a:noFill/>
        </p:spPr>
        <p:txBody>
          <a:bodyPr wrap="square">
            <a:spAutoFit/>
          </a:bodyPr>
          <a:lstStyle/>
          <a:p>
            <a:r>
              <a:rPr lang="en-IN" sz="3200" b="1" i="0" dirty="0">
                <a:solidFill>
                  <a:schemeClr val="accent5"/>
                </a:solidFill>
                <a:effectLst/>
                <a:latin typeface="Montserrat" panose="00000500000000000000" pitchFamily="2" charset="0"/>
              </a:rPr>
              <a:t>Technology Stack</a:t>
            </a:r>
            <a:endParaRPr lang="en-IN" sz="3200" b="1" dirty="0">
              <a:solidFill>
                <a:schemeClr val="accent5"/>
              </a:solidFill>
              <a:latin typeface="Montserrat" panose="00000500000000000000" pitchFamily="2" charset="0"/>
            </a:endParaRPr>
          </a:p>
        </p:txBody>
      </p:sp>
      <p:sp>
        <p:nvSpPr>
          <p:cNvPr id="43" name="TextBox 42">
            <a:extLst>
              <a:ext uri="{FF2B5EF4-FFF2-40B4-BE49-F238E27FC236}">
                <a16:creationId xmlns:a16="http://schemas.microsoft.com/office/drawing/2014/main" id="{D0A11ADD-F36B-74B2-BD5E-502E29B0CC8D}"/>
              </a:ext>
            </a:extLst>
          </p:cNvPr>
          <p:cNvSpPr txBox="1"/>
          <p:nvPr/>
        </p:nvSpPr>
        <p:spPr>
          <a:xfrm>
            <a:off x="528984" y="2080776"/>
            <a:ext cx="7878169" cy="375552"/>
          </a:xfrm>
          <a:prstGeom prst="rect">
            <a:avLst/>
          </a:prstGeom>
          <a:noFill/>
        </p:spPr>
        <p:txBody>
          <a:bodyPr wrap="square">
            <a:spAutoFit/>
          </a:bodyPr>
          <a:lstStyle/>
          <a:p>
            <a:pPr algn="ctr">
              <a:lnSpc>
                <a:spcPct val="150000"/>
              </a:lnSpc>
            </a:pPr>
            <a:r>
              <a:rPr lang="en-IN" sz="1400" dirty="0">
                <a:solidFill>
                  <a:schemeClr val="tx1">
                    <a:lumMod val="75000"/>
                    <a:lumOff val="25000"/>
                  </a:schemeClr>
                </a:solidFill>
                <a:latin typeface="Arial MT"/>
              </a:rPr>
              <a:t>We use Python as our core programming language and HTML, CSS, Java Script for Extension</a:t>
            </a:r>
          </a:p>
        </p:txBody>
      </p:sp>
      <p:grpSp>
        <p:nvGrpSpPr>
          <p:cNvPr id="5" name="Group 4">
            <a:extLst>
              <a:ext uri="{FF2B5EF4-FFF2-40B4-BE49-F238E27FC236}">
                <a16:creationId xmlns:a16="http://schemas.microsoft.com/office/drawing/2014/main" id="{8710222C-F9A4-4402-A3BF-819DD89BAC84}"/>
              </a:ext>
            </a:extLst>
          </p:cNvPr>
          <p:cNvGrpSpPr/>
          <p:nvPr/>
        </p:nvGrpSpPr>
        <p:grpSpPr>
          <a:xfrm>
            <a:off x="0" y="2844920"/>
            <a:ext cx="11566891" cy="2832783"/>
            <a:chOff x="0" y="2401037"/>
            <a:chExt cx="11566891" cy="2832783"/>
          </a:xfrm>
        </p:grpSpPr>
        <p:grpSp>
          <p:nvGrpSpPr>
            <p:cNvPr id="41" name="Group 40">
              <a:extLst>
                <a:ext uri="{FF2B5EF4-FFF2-40B4-BE49-F238E27FC236}">
                  <a16:creationId xmlns:a16="http://schemas.microsoft.com/office/drawing/2014/main" id="{D3D1B270-E259-DB91-3565-9D2642485257}"/>
                </a:ext>
              </a:extLst>
            </p:cNvPr>
            <p:cNvGrpSpPr/>
            <p:nvPr/>
          </p:nvGrpSpPr>
          <p:grpSpPr>
            <a:xfrm>
              <a:off x="0" y="2401037"/>
              <a:ext cx="11566891" cy="2832783"/>
              <a:chOff x="0" y="2330108"/>
              <a:chExt cx="11566891" cy="2832783"/>
            </a:xfrm>
          </p:grpSpPr>
          <p:grpSp>
            <p:nvGrpSpPr>
              <p:cNvPr id="34" name="Group 33">
                <a:extLst>
                  <a:ext uri="{FF2B5EF4-FFF2-40B4-BE49-F238E27FC236}">
                    <a16:creationId xmlns:a16="http://schemas.microsoft.com/office/drawing/2014/main" id="{637738AF-57EC-0009-DBFB-E56CAE91E205}"/>
                  </a:ext>
                </a:extLst>
              </p:cNvPr>
              <p:cNvGrpSpPr/>
              <p:nvPr/>
            </p:nvGrpSpPr>
            <p:grpSpPr>
              <a:xfrm>
                <a:off x="0" y="2330108"/>
                <a:ext cx="11566891" cy="2832783"/>
                <a:chOff x="0" y="2012608"/>
                <a:chExt cx="11566891" cy="2832783"/>
              </a:xfrm>
            </p:grpSpPr>
            <p:grpSp>
              <p:nvGrpSpPr>
                <p:cNvPr id="19" name="Group 18">
                  <a:extLst>
                    <a:ext uri="{FF2B5EF4-FFF2-40B4-BE49-F238E27FC236}">
                      <a16:creationId xmlns:a16="http://schemas.microsoft.com/office/drawing/2014/main" id="{9C2D2AE6-E2FC-0634-F6A1-8698682C0989}"/>
                    </a:ext>
                  </a:extLst>
                </p:cNvPr>
                <p:cNvGrpSpPr/>
                <p:nvPr/>
              </p:nvGrpSpPr>
              <p:grpSpPr>
                <a:xfrm>
                  <a:off x="0" y="2012608"/>
                  <a:ext cx="11566891" cy="2832783"/>
                  <a:chOff x="0" y="2012608"/>
                  <a:chExt cx="11566891" cy="2832783"/>
                </a:xfrm>
              </p:grpSpPr>
              <p:pic>
                <p:nvPicPr>
                  <p:cNvPr id="16" name="Picture 15" descr="A person holding a pen and using a computer&#10;&#10;Description automatically generated">
                    <a:extLst>
                      <a:ext uri="{FF2B5EF4-FFF2-40B4-BE49-F238E27FC236}">
                        <a16:creationId xmlns:a16="http://schemas.microsoft.com/office/drawing/2014/main" id="{663342DB-95D1-0CC7-B7AA-71DA19F7C237}"/>
                      </a:ext>
                    </a:extLst>
                  </p:cNvPr>
                  <p:cNvPicPr>
                    <a:picLocks noChangeAspect="1"/>
                  </p:cNvPicPr>
                  <p:nvPr/>
                </p:nvPicPr>
                <p:blipFill rotWithShape="1">
                  <a:blip r:embed="rId2">
                    <a:extLst>
                      <a:ext uri="{28A0092B-C50C-407E-A947-70E740481C1C}">
                        <a14:useLocalDpi xmlns:a14="http://schemas.microsoft.com/office/drawing/2010/main" val="0"/>
                      </a:ext>
                    </a:extLst>
                  </a:blip>
                  <a:srcRect t="27457" r="3565" b="22331"/>
                  <a:stretch/>
                </p:blipFill>
                <p:spPr>
                  <a:xfrm>
                    <a:off x="0" y="2012608"/>
                    <a:ext cx="11566891" cy="2832783"/>
                  </a:xfrm>
                  <a:custGeom>
                    <a:avLst/>
                    <a:gdLst>
                      <a:gd name="connsiteX0" fmla="*/ 0 w 10471355"/>
                      <a:gd name="connsiteY0" fmla="*/ 0 h 2464416"/>
                      <a:gd name="connsiteX1" fmla="*/ 9239147 w 10471355"/>
                      <a:gd name="connsiteY1" fmla="*/ 0 h 2464416"/>
                      <a:gd name="connsiteX2" fmla="*/ 10471355 w 10471355"/>
                      <a:gd name="connsiteY2" fmla="*/ 1232208 h 2464416"/>
                      <a:gd name="connsiteX3" fmla="*/ 10471354 w 10471355"/>
                      <a:gd name="connsiteY3" fmla="*/ 1232208 h 2464416"/>
                      <a:gd name="connsiteX4" fmla="*/ 9239146 w 10471355"/>
                      <a:gd name="connsiteY4" fmla="*/ 2464416 h 2464416"/>
                      <a:gd name="connsiteX5" fmla="*/ 0 w 10471355"/>
                      <a:gd name="connsiteY5" fmla="*/ 2464415 h 246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1355" h="2464416">
                        <a:moveTo>
                          <a:pt x="0" y="0"/>
                        </a:moveTo>
                        <a:lnTo>
                          <a:pt x="9239147" y="0"/>
                        </a:lnTo>
                        <a:cubicBezTo>
                          <a:pt x="9919677" y="0"/>
                          <a:pt x="10471355" y="551678"/>
                          <a:pt x="10471355" y="1232208"/>
                        </a:cubicBezTo>
                        <a:lnTo>
                          <a:pt x="10471354" y="1232208"/>
                        </a:lnTo>
                        <a:cubicBezTo>
                          <a:pt x="10471354" y="1912738"/>
                          <a:pt x="9919676" y="2464416"/>
                          <a:pt x="9239146" y="2464416"/>
                        </a:cubicBezTo>
                        <a:lnTo>
                          <a:pt x="0" y="2464415"/>
                        </a:lnTo>
                        <a:close/>
                      </a:path>
                    </a:pathLst>
                  </a:custGeom>
                </p:spPr>
              </p:pic>
              <p:sp>
                <p:nvSpPr>
                  <p:cNvPr id="18" name="Freeform: Shape 17">
                    <a:extLst>
                      <a:ext uri="{FF2B5EF4-FFF2-40B4-BE49-F238E27FC236}">
                        <a16:creationId xmlns:a16="http://schemas.microsoft.com/office/drawing/2014/main" id="{24B10CDB-F9C5-1404-B2E3-D104338B5D8C}"/>
                      </a:ext>
                    </a:extLst>
                  </p:cNvPr>
                  <p:cNvSpPr/>
                  <p:nvPr/>
                </p:nvSpPr>
                <p:spPr>
                  <a:xfrm>
                    <a:off x="0" y="2012608"/>
                    <a:ext cx="11566891" cy="2832783"/>
                  </a:xfrm>
                  <a:custGeom>
                    <a:avLst/>
                    <a:gdLst>
                      <a:gd name="connsiteX0" fmla="*/ 0 w 10471355"/>
                      <a:gd name="connsiteY0" fmla="*/ 0 h 2464416"/>
                      <a:gd name="connsiteX1" fmla="*/ 9239147 w 10471355"/>
                      <a:gd name="connsiteY1" fmla="*/ 0 h 2464416"/>
                      <a:gd name="connsiteX2" fmla="*/ 10471355 w 10471355"/>
                      <a:gd name="connsiteY2" fmla="*/ 1232208 h 2464416"/>
                      <a:gd name="connsiteX3" fmla="*/ 10471354 w 10471355"/>
                      <a:gd name="connsiteY3" fmla="*/ 1232208 h 2464416"/>
                      <a:gd name="connsiteX4" fmla="*/ 9239146 w 10471355"/>
                      <a:gd name="connsiteY4" fmla="*/ 2464416 h 2464416"/>
                      <a:gd name="connsiteX5" fmla="*/ 0 w 10471355"/>
                      <a:gd name="connsiteY5" fmla="*/ 2464415 h 2464416"/>
                      <a:gd name="connsiteX6" fmla="*/ 0 w 10471355"/>
                      <a:gd name="connsiteY6" fmla="*/ 0 h 246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1355" h="2464416">
                        <a:moveTo>
                          <a:pt x="0" y="0"/>
                        </a:moveTo>
                        <a:lnTo>
                          <a:pt x="9239147" y="0"/>
                        </a:lnTo>
                        <a:cubicBezTo>
                          <a:pt x="9919677" y="0"/>
                          <a:pt x="10471355" y="551678"/>
                          <a:pt x="10471355" y="1232208"/>
                        </a:cubicBezTo>
                        <a:lnTo>
                          <a:pt x="10471354" y="1232208"/>
                        </a:lnTo>
                        <a:cubicBezTo>
                          <a:pt x="10471354" y="1912738"/>
                          <a:pt x="9919676" y="2464416"/>
                          <a:pt x="9239146" y="2464416"/>
                        </a:cubicBezTo>
                        <a:lnTo>
                          <a:pt x="0" y="2464415"/>
                        </a:lnTo>
                        <a:lnTo>
                          <a:pt x="0" y="0"/>
                        </a:lnTo>
                        <a:close/>
                      </a:path>
                    </a:pathLst>
                  </a:custGeom>
                  <a:solidFill>
                    <a:schemeClr val="tx1">
                      <a:alpha val="7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grpSp>
            <p:grpSp>
              <p:nvGrpSpPr>
                <p:cNvPr id="33" name="Group 32">
                  <a:extLst>
                    <a:ext uri="{FF2B5EF4-FFF2-40B4-BE49-F238E27FC236}">
                      <a16:creationId xmlns:a16="http://schemas.microsoft.com/office/drawing/2014/main" id="{E651688A-5A9A-87A1-A10B-E4BC301CF35F}"/>
                    </a:ext>
                  </a:extLst>
                </p:cNvPr>
                <p:cNvGrpSpPr/>
                <p:nvPr/>
              </p:nvGrpSpPr>
              <p:grpSpPr>
                <a:xfrm>
                  <a:off x="647700" y="2396019"/>
                  <a:ext cx="10761969" cy="2262372"/>
                  <a:chOff x="647700" y="2224066"/>
                  <a:chExt cx="10761969" cy="2262372"/>
                </a:xfrm>
              </p:grpSpPr>
              <p:sp>
                <p:nvSpPr>
                  <p:cNvPr id="21" name="TextBox 20">
                    <a:extLst>
                      <a:ext uri="{FF2B5EF4-FFF2-40B4-BE49-F238E27FC236}">
                        <a16:creationId xmlns:a16="http://schemas.microsoft.com/office/drawing/2014/main" id="{58127164-4C06-DD1A-0115-DD6B0F72F7B6}"/>
                      </a:ext>
                    </a:extLst>
                  </p:cNvPr>
                  <p:cNvSpPr txBox="1"/>
                  <p:nvPr/>
                </p:nvSpPr>
                <p:spPr>
                  <a:xfrm>
                    <a:off x="647700" y="2224067"/>
                    <a:ext cx="2959100" cy="338554"/>
                  </a:xfrm>
                  <a:prstGeom prst="rect">
                    <a:avLst/>
                  </a:prstGeom>
                  <a:noFill/>
                </p:spPr>
                <p:txBody>
                  <a:bodyPr wrap="square">
                    <a:spAutoFit/>
                  </a:bodyPr>
                  <a:lstStyle/>
                  <a:p>
                    <a:pPr algn="ctr"/>
                    <a:r>
                      <a:rPr lang="en-IN" sz="1600" b="1" dirty="0">
                        <a:solidFill>
                          <a:schemeClr val="accent5"/>
                        </a:solidFill>
                        <a:latin typeface="Montserrat" panose="00000500000000000000" pitchFamily="2" charset="0"/>
                      </a:rPr>
                      <a:t>URL Parsing</a:t>
                    </a:r>
                  </a:p>
                </p:txBody>
              </p:sp>
              <p:grpSp>
                <p:nvGrpSpPr>
                  <p:cNvPr id="29" name="Group 28">
                    <a:extLst>
                      <a:ext uri="{FF2B5EF4-FFF2-40B4-BE49-F238E27FC236}">
                        <a16:creationId xmlns:a16="http://schemas.microsoft.com/office/drawing/2014/main" id="{F7E26CAF-5A3C-22DE-30EE-D5F802B10F58}"/>
                      </a:ext>
                    </a:extLst>
                  </p:cNvPr>
                  <p:cNvGrpSpPr/>
                  <p:nvPr/>
                </p:nvGrpSpPr>
                <p:grpSpPr>
                  <a:xfrm>
                    <a:off x="4186952" y="2224066"/>
                    <a:ext cx="3434475" cy="1524110"/>
                    <a:chOff x="4291711" y="2224066"/>
                    <a:chExt cx="3434475" cy="1524110"/>
                  </a:xfrm>
                </p:grpSpPr>
                <p:sp>
                  <p:nvSpPr>
                    <p:cNvPr id="22" name="TextBox 21">
                      <a:extLst>
                        <a:ext uri="{FF2B5EF4-FFF2-40B4-BE49-F238E27FC236}">
                          <a16:creationId xmlns:a16="http://schemas.microsoft.com/office/drawing/2014/main" id="{86A4C2F5-4433-0D97-CAF3-FF116E96330E}"/>
                        </a:ext>
                      </a:extLst>
                    </p:cNvPr>
                    <p:cNvSpPr txBox="1"/>
                    <p:nvPr/>
                  </p:nvSpPr>
                  <p:spPr>
                    <a:xfrm>
                      <a:off x="4291711" y="2224066"/>
                      <a:ext cx="2959100" cy="584775"/>
                    </a:xfrm>
                    <a:prstGeom prst="rect">
                      <a:avLst/>
                    </a:prstGeom>
                    <a:noFill/>
                  </p:spPr>
                  <p:txBody>
                    <a:bodyPr wrap="square">
                      <a:spAutoFit/>
                    </a:bodyPr>
                    <a:lstStyle/>
                    <a:p>
                      <a:pPr algn="ctr"/>
                      <a:r>
                        <a:rPr lang="en-IN" sz="1600" b="1" dirty="0">
                          <a:solidFill>
                            <a:schemeClr val="accent5"/>
                          </a:solidFill>
                          <a:latin typeface="Montserrat" panose="00000500000000000000" pitchFamily="2" charset="0"/>
                        </a:rPr>
                        <a:t>Generative Adversarial Network</a:t>
                      </a:r>
                    </a:p>
                  </p:txBody>
                </p:sp>
                <p:sp>
                  <p:nvSpPr>
                    <p:cNvPr id="26" name="TextBox 25">
                      <a:extLst>
                        <a:ext uri="{FF2B5EF4-FFF2-40B4-BE49-F238E27FC236}">
                          <a16:creationId xmlns:a16="http://schemas.microsoft.com/office/drawing/2014/main" id="{BE0B1A0E-FFC5-DFC2-1CF7-74DCE1EAA773}"/>
                        </a:ext>
                      </a:extLst>
                    </p:cNvPr>
                    <p:cNvSpPr txBox="1"/>
                    <p:nvPr/>
                  </p:nvSpPr>
                  <p:spPr>
                    <a:xfrm>
                      <a:off x="4373386" y="3101845"/>
                      <a:ext cx="3352800" cy="646331"/>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Arial MT"/>
                        </a:rPr>
                        <a:t>TensorFlow</a:t>
                      </a:r>
                    </a:p>
                    <a:p>
                      <a:pPr marL="285750" indent="-285750">
                        <a:buFont typeface="Arial" panose="020B0604020202020204" pitchFamily="34" charset="0"/>
                        <a:buChar char="•"/>
                      </a:pPr>
                      <a:r>
                        <a:rPr lang="en-US" dirty="0">
                          <a:solidFill>
                            <a:schemeClr val="bg1"/>
                          </a:solidFill>
                          <a:latin typeface="Arial MT"/>
                        </a:rPr>
                        <a:t>Keres</a:t>
                      </a:r>
                      <a:endParaRPr lang="en-IN" dirty="0">
                        <a:solidFill>
                          <a:schemeClr val="bg1"/>
                        </a:solidFill>
                        <a:latin typeface="Arial MT"/>
                      </a:endParaRPr>
                    </a:p>
                  </p:txBody>
                </p:sp>
              </p:grpSp>
              <p:grpSp>
                <p:nvGrpSpPr>
                  <p:cNvPr id="28" name="Group 27">
                    <a:extLst>
                      <a:ext uri="{FF2B5EF4-FFF2-40B4-BE49-F238E27FC236}">
                        <a16:creationId xmlns:a16="http://schemas.microsoft.com/office/drawing/2014/main" id="{8A009168-A990-2ACF-0733-2AA7EC1716DC}"/>
                      </a:ext>
                    </a:extLst>
                  </p:cNvPr>
                  <p:cNvGrpSpPr/>
                  <p:nvPr/>
                </p:nvGrpSpPr>
                <p:grpSpPr>
                  <a:xfrm>
                    <a:off x="7750572" y="2237335"/>
                    <a:ext cx="3659097" cy="2249103"/>
                    <a:chOff x="7750572" y="2237335"/>
                    <a:chExt cx="3659097" cy="2249103"/>
                  </a:xfrm>
                </p:grpSpPr>
                <p:sp>
                  <p:nvSpPr>
                    <p:cNvPr id="23" name="TextBox 22">
                      <a:extLst>
                        <a:ext uri="{FF2B5EF4-FFF2-40B4-BE49-F238E27FC236}">
                          <a16:creationId xmlns:a16="http://schemas.microsoft.com/office/drawing/2014/main" id="{51A82A89-B203-A4CB-3D4A-D2CA3A63F3E4}"/>
                        </a:ext>
                      </a:extLst>
                    </p:cNvPr>
                    <p:cNvSpPr txBox="1"/>
                    <p:nvPr/>
                  </p:nvSpPr>
                  <p:spPr>
                    <a:xfrm>
                      <a:off x="7750572" y="2237335"/>
                      <a:ext cx="2959100" cy="584775"/>
                    </a:xfrm>
                    <a:prstGeom prst="rect">
                      <a:avLst/>
                    </a:prstGeom>
                    <a:noFill/>
                  </p:spPr>
                  <p:txBody>
                    <a:bodyPr wrap="square">
                      <a:spAutoFit/>
                    </a:bodyPr>
                    <a:lstStyle/>
                    <a:p>
                      <a:pPr algn="ctr"/>
                      <a:r>
                        <a:rPr lang="en-IN" sz="1600" b="1" i="0" dirty="0">
                          <a:solidFill>
                            <a:schemeClr val="accent5"/>
                          </a:solidFill>
                          <a:effectLst/>
                          <a:latin typeface="Montserrat" panose="00000500000000000000" pitchFamily="2" charset="0"/>
                        </a:rPr>
                        <a:t>Classification </a:t>
                      </a:r>
                    </a:p>
                    <a:p>
                      <a:pPr algn="ctr"/>
                      <a:r>
                        <a:rPr lang="en-IN" sz="1600" b="1" i="0" dirty="0">
                          <a:solidFill>
                            <a:schemeClr val="accent5"/>
                          </a:solidFill>
                          <a:effectLst/>
                          <a:latin typeface="Montserrat" panose="00000500000000000000" pitchFamily="2" charset="0"/>
                        </a:rPr>
                        <a:t>Algorithm</a:t>
                      </a:r>
                      <a:endParaRPr lang="en-IN" sz="1600" b="1" dirty="0">
                        <a:solidFill>
                          <a:schemeClr val="accent5"/>
                        </a:solidFill>
                        <a:latin typeface="Montserrat" panose="00000500000000000000" pitchFamily="2" charset="0"/>
                      </a:endParaRPr>
                    </a:p>
                  </p:txBody>
                </p:sp>
                <p:sp>
                  <p:nvSpPr>
                    <p:cNvPr id="27" name="TextBox 26">
                      <a:extLst>
                        <a:ext uri="{FF2B5EF4-FFF2-40B4-BE49-F238E27FC236}">
                          <a16:creationId xmlns:a16="http://schemas.microsoft.com/office/drawing/2014/main" id="{4079F182-8130-BFB1-9B5B-2BB56747C53F}"/>
                        </a:ext>
                      </a:extLst>
                    </p:cNvPr>
                    <p:cNvSpPr txBox="1"/>
                    <p:nvPr/>
                  </p:nvSpPr>
                  <p:spPr>
                    <a:xfrm>
                      <a:off x="8056869" y="3009110"/>
                      <a:ext cx="3352800" cy="1477328"/>
                    </a:xfrm>
                    <a:prstGeom prst="rect">
                      <a:avLst/>
                    </a:prstGeom>
                    <a:noFill/>
                  </p:spPr>
                  <p:txBody>
                    <a:bodyPr wrap="square">
                      <a:spAutoFit/>
                    </a:bodyPr>
                    <a:lstStyle/>
                    <a:p>
                      <a:pPr marL="285750" indent="-285750">
                        <a:buFont typeface="Arial" panose="020B0604020202020204" pitchFamily="34" charset="0"/>
                        <a:buChar char="•"/>
                      </a:pPr>
                      <a:r>
                        <a:rPr lang="en-US" dirty="0">
                          <a:solidFill>
                            <a:schemeClr val="bg1"/>
                          </a:solidFill>
                          <a:latin typeface="Arial MT"/>
                        </a:rPr>
                        <a:t>Pandas</a:t>
                      </a:r>
                    </a:p>
                    <a:p>
                      <a:pPr marL="285750" indent="-285750">
                        <a:buFont typeface="Arial" panose="020B0604020202020204" pitchFamily="34" charset="0"/>
                        <a:buChar char="•"/>
                      </a:pPr>
                      <a:r>
                        <a:rPr lang="en-US" dirty="0">
                          <a:solidFill>
                            <a:schemeClr val="bg1"/>
                          </a:solidFill>
                          <a:latin typeface="Arial MT"/>
                        </a:rPr>
                        <a:t>NumPy</a:t>
                      </a:r>
                    </a:p>
                    <a:p>
                      <a:pPr marL="285750" indent="-285750">
                        <a:buFont typeface="Arial" panose="020B0604020202020204" pitchFamily="34" charset="0"/>
                        <a:buChar char="•"/>
                      </a:pPr>
                      <a:r>
                        <a:rPr lang="en-US" dirty="0">
                          <a:solidFill>
                            <a:schemeClr val="bg1"/>
                          </a:solidFill>
                          <a:latin typeface="Arial MT"/>
                        </a:rPr>
                        <a:t>Matplotlib</a:t>
                      </a:r>
                    </a:p>
                    <a:p>
                      <a:pPr marL="285750" indent="-285750">
                        <a:buFont typeface="Arial" panose="020B0604020202020204" pitchFamily="34" charset="0"/>
                        <a:buChar char="•"/>
                      </a:pPr>
                      <a:r>
                        <a:rPr lang="en-US" dirty="0">
                          <a:solidFill>
                            <a:schemeClr val="bg1"/>
                          </a:solidFill>
                          <a:latin typeface="Arial MT"/>
                        </a:rPr>
                        <a:t>sklearn</a:t>
                      </a:r>
                    </a:p>
                    <a:p>
                      <a:pPr marL="285750" indent="-285750">
                        <a:buFont typeface="Arial" panose="020B0604020202020204" pitchFamily="34" charset="0"/>
                        <a:buChar char="•"/>
                      </a:pPr>
                      <a:endParaRPr lang="en-IN" dirty="0">
                        <a:solidFill>
                          <a:schemeClr val="tx1">
                            <a:lumMod val="50000"/>
                            <a:lumOff val="50000"/>
                          </a:schemeClr>
                        </a:solidFill>
                      </a:endParaRPr>
                    </a:p>
                  </p:txBody>
                </p:sp>
              </p:grpSp>
            </p:grpSp>
          </p:grpSp>
          <p:sp>
            <p:nvSpPr>
              <p:cNvPr id="37" name="Rectangle: Rounded Corners 36">
                <a:extLst>
                  <a:ext uri="{FF2B5EF4-FFF2-40B4-BE49-F238E27FC236}">
                    <a16:creationId xmlns:a16="http://schemas.microsoft.com/office/drawing/2014/main" id="{F2F8B168-2F80-D414-4F09-C484978B9936}"/>
                  </a:ext>
                </a:extLst>
              </p:cNvPr>
              <p:cNvSpPr/>
              <p:nvPr/>
            </p:nvSpPr>
            <p:spPr>
              <a:xfrm>
                <a:off x="3880108" y="3098800"/>
                <a:ext cx="45720" cy="1428762"/>
              </a:xfrm>
              <a:prstGeom prst="round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Rounded Corners 39">
                <a:extLst>
                  <a:ext uri="{FF2B5EF4-FFF2-40B4-BE49-F238E27FC236}">
                    <a16:creationId xmlns:a16="http://schemas.microsoft.com/office/drawing/2014/main" id="{2B59620E-6CC7-5D3C-FCF4-C801E0E5BC00}"/>
                  </a:ext>
                </a:extLst>
              </p:cNvPr>
              <p:cNvSpPr/>
              <p:nvPr/>
            </p:nvSpPr>
            <p:spPr>
              <a:xfrm>
                <a:off x="7425452" y="3098800"/>
                <a:ext cx="45720" cy="1428762"/>
              </a:xfrm>
              <a:prstGeom prst="round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 name="TextBox 5">
              <a:extLst>
                <a:ext uri="{FF2B5EF4-FFF2-40B4-BE49-F238E27FC236}">
                  <a16:creationId xmlns:a16="http://schemas.microsoft.com/office/drawing/2014/main" id="{252580D7-75FD-CFAE-1D38-6EE460BBB220}"/>
                </a:ext>
              </a:extLst>
            </p:cNvPr>
            <p:cNvSpPr txBox="1"/>
            <p:nvPr/>
          </p:nvSpPr>
          <p:spPr>
            <a:xfrm>
              <a:off x="992392" y="3629992"/>
              <a:ext cx="3097777" cy="707886"/>
            </a:xfrm>
            <a:prstGeom prst="rect">
              <a:avLst/>
            </a:prstGeom>
            <a:noFill/>
          </p:spPr>
          <p:txBody>
            <a:bodyPr wrap="square">
              <a:spAutoFit/>
            </a:bodyPr>
            <a:lstStyle/>
            <a:p>
              <a:pPr marL="285750" indent="-285750" algn="just">
                <a:buFont typeface="Arial" panose="020B0604020202020204" pitchFamily="34" charset="0"/>
                <a:buChar char="•"/>
              </a:pPr>
              <a:r>
                <a:rPr lang="en-IN" sz="2000" dirty="0">
                  <a:solidFill>
                    <a:schemeClr val="bg1"/>
                  </a:solidFill>
                  <a:latin typeface="Arial MT"/>
                </a:rPr>
                <a:t>URLlib</a:t>
              </a:r>
            </a:p>
            <a:p>
              <a:pPr marL="285750" indent="-285750" algn="just">
                <a:buFont typeface="Arial" panose="020B0604020202020204" pitchFamily="34" charset="0"/>
                <a:buChar char="•"/>
              </a:pPr>
              <a:r>
                <a:rPr lang="en-IN" sz="2000" dirty="0">
                  <a:solidFill>
                    <a:schemeClr val="bg1"/>
                  </a:solidFill>
                  <a:latin typeface="Arial MT"/>
                </a:rPr>
                <a:t>Request</a:t>
              </a:r>
            </a:p>
          </p:txBody>
        </p:sp>
      </p:grpSp>
    </p:spTree>
    <p:extLst>
      <p:ext uri="{BB962C8B-B14F-4D97-AF65-F5344CB8AC3E}">
        <p14:creationId xmlns:p14="http://schemas.microsoft.com/office/powerpoint/2010/main" val="3889879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25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1000" fill="hold"/>
                                        <p:tgtEl>
                                          <p:spTgt spid="36"/>
                                        </p:tgtEl>
                                        <p:attrNameLst>
                                          <p:attrName>ppt_x</p:attrName>
                                        </p:attrNameLst>
                                      </p:cBhvr>
                                      <p:tavLst>
                                        <p:tav tm="0">
                                          <p:val>
                                            <p:strVal val="0-#ppt_w/2"/>
                                          </p:val>
                                        </p:tav>
                                        <p:tav tm="100000">
                                          <p:val>
                                            <p:strVal val="#ppt_x"/>
                                          </p:val>
                                        </p:tav>
                                      </p:tavLst>
                                    </p:anim>
                                    <p:anim calcmode="lin" valueType="num">
                                      <p:cBhvr additive="base">
                                        <p:cTn id="8" dur="1000" fill="hold"/>
                                        <p:tgtEl>
                                          <p:spTgt spid="3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1000" fill="hold"/>
                                        <p:tgtEl>
                                          <p:spTgt spid="43"/>
                                        </p:tgtEl>
                                        <p:attrNameLst>
                                          <p:attrName>ppt_x</p:attrName>
                                        </p:attrNameLst>
                                      </p:cBhvr>
                                      <p:tavLst>
                                        <p:tav tm="0">
                                          <p:val>
                                            <p:strVal val="0-#ppt_w/2"/>
                                          </p:val>
                                        </p:tav>
                                        <p:tav tm="100000">
                                          <p:val>
                                            <p:strVal val="#ppt_x"/>
                                          </p:val>
                                        </p:tav>
                                      </p:tavLst>
                                    </p:anim>
                                    <p:anim calcmode="lin" valueType="num">
                                      <p:cBhvr additive="base">
                                        <p:cTn id="12" dur="1000" fill="hold"/>
                                        <p:tgtEl>
                                          <p:spTgt spid="4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75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0-#ppt_w/2"/>
                                          </p:val>
                                        </p:tav>
                                        <p:tav tm="100000">
                                          <p:val>
                                            <p:strVal val="#ppt_x"/>
                                          </p:val>
                                        </p:tav>
                                      </p:tavLst>
                                    </p:anim>
                                    <p:anim calcmode="lin" valueType="num">
                                      <p:cBhvr additive="base">
                                        <p:cTn id="16"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4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9C3E48D-60F2-24C9-ECE9-30AD8C5AAB40}"/>
              </a:ext>
            </a:extLst>
          </p:cNvPr>
          <p:cNvGrpSpPr/>
          <p:nvPr/>
        </p:nvGrpSpPr>
        <p:grpSpPr>
          <a:xfrm>
            <a:off x="10906522" y="-12700"/>
            <a:ext cx="615156" cy="952500"/>
            <a:chOff x="10248900" y="0"/>
            <a:chExt cx="812800" cy="952500"/>
          </a:xfrm>
        </p:grpSpPr>
        <p:sp>
          <p:nvSpPr>
            <p:cNvPr id="4" name="Rectangle 3">
              <a:extLst>
                <a:ext uri="{FF2B5EF4-FFF2-40B4-BE49-F238E27FC236}">
                  <a16:creationId xmlns:a16="http://schemas.microsoft.com/office/drawing/2014/main" id="{8A2FE04E-5B9B-6797-E5E4-DB99FDC386C2}"/>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9508D0D6-58B0-7B43-8E04-1B90FD221D69}"/>
                </a:ext>
              </a:extLst>
            </p:cNvPr>
            <p:cNvSpPr txBox="1"/>
            <p:nvPr/>
          </p:nvSpPr>
          <p:spPr>
            <a:xfrm>
              <a:off x="10248900" y="291584"/>
              <a:ext cx="812800" cy="369332"/>
            </a:xfrm>
            <a:prstGeom prst="rect">
              <a:avLst/>
            </a:prstGeom>
            <a:noFill/>
          </p:spPr>
          <p:txBody>
            <a:bodyPr wrap="square" rtlCol="0">
              <a:spAutoFit/>
            </a:bodyPr>
            <a:lstStyle/>
            <a:p>
              <a:pPr algn="ctr"/>
              <a:r>
                <a:rPr lang="en-US" b="1" dirty="0">
                  <a:solidFill>
                    <a:schemeClr val="bg1"/>
                  </a:solidFill>
                  <a:latin typeface="Montserrat" panose="00000500000000000000" pitchFamily="2" charset="0"/>
                </a:rPr>
                <a:t>08</a:t>
              </a:r>
              <a:endParaRPr lang="en-IN" b="1" dirty="0">
                <a:solidFill>
                  <a:schemeClr val="bg1"/>
                </a:solidFill>
                <a:latin typeface="Montserrat" panose="00000500000000000000" pitchFamily="2" charset="0"/>
              </a:endParaRPr>
            </a:p>
          </p:txBody>
        </p:sp>
      </p:grpSp>
      <p:sp>
        <p:nvSpPr>
          <p:cNvPr id="7" name="Rectangle 6">
            <a:extLst>
              <a:ext uri="{FF2B5EF4-FFF2-40B4-BE49-F238E27FC236}">
                <a16:creationId xmlns:a16="http://schemas.microsoft.com/office/drawing/2014/main" id="{CE942A81-1FD2-2899-5301-01E8E1F5E2E0}"/>
              </a:ext>
            </a:extLst>
          </p:cNvPr>
          <p:cNvSpPr/>
          <p:nvPr/>
        </p:nvSpPr>
        <p:spPr>
          <a:xfrm>
            <a:off x="0" y="3994150"/>
            <a:ext cx="5962650" cy="241935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09D4B0F5-F357-7899-2199-DC5CF8EEB307}"/>
              </a:ext>
            </a:extLst>
          </p:cNvPr>
          <p:cNvSpPr txBox="1"/>
          <p:nvPr/>
        </p:nvSpPr>
        <p:spPr>
          <a:xfrm>
            <a:off x="6088789" y="1068345"/>
            <a:ext cx="5432889" cy="5093702"/>
          </a:xfrm>
          <a:prstGeom prst="rect">
            <a:avLst/>
          </a:prstGeom>
          <a:noFill/>
        </p:spPr>
        <p:txBody>
          <a:bodyPr wrap="square">
            <a:spAutoFit/>
          </a:bodyPr>
          <a:lstStyle>
            <a:defPPr>
              <a:defRPr lang="en-US"/>
            </a:defPPr>
            <a:lvl1pPr marL="285750" indent="-285750" algn="just">
              <a:buFont typeface="Arial" panose="020B0604020202020204" pitchFamily="34" charset="0"/>
              <a:buChar char="•"/>
              <a:defRPr sz="1400">
                <a:solidFill>
                  <a:schemeClr val="tx1">
                    <a:lumMod val="85000"/>
                    <a:lumOff val="15000"/>
                  </a:schemeClr>
                </a:solidFill>
                <a:latin typeface="Montserrat" panose="00000500000000000000" pitchFamily="2" charset="0"/>
              </a:defRPr>
            </a:lvl1pPr>
          </a:lstStyle>
          <a:p>
            <a:r>
              <a:rPr lang="en-US" sz="1300" dirty="0"/>
              <a:t>Our advanced technology-powered innovation drives progress by tackling a major issue in internet security. It uses machine learning for the detection and avoidance of phishing websites, protecting users from cyber threats.</a:t>
            </a:r>
          </a:p>
          <a:p>
            <a:r>
              <a:rPr lang="en-US" sz="1300" dirty="0"/>
              <a:t>In traditional phishing detection systems might be slow and inaccurate. There is a basic Firewall that is incapable of detecting threads through the internet.</a:t>
            </a:r>
          </a:p>
          <a:p>
            <a:r>
              <a:rPr lang="en-US" sz="1300" dirty="0"/>
              <a:t>Our technology transforms this procedure by parsing website URLs in real time and determining their validity. This quick decision-making reduces the possibility of people falling victim to phishing attacks.</a:t>
            </a:r>
          </a:p>
          <a:p>
            <a:r>
              <a:rPr lang="en-US" sz="1300" dirty="0"/>
              <a:t>Furthermore, our technology constantly adapts to evolving phishing techniques, allowing us to stay one step ahead of scam artists. It uses AI to learn from massive datasets which is generated by GAN, ensuring its capacity to detect even the most complex phishing attempts.</a:t>
            </a:r>
          </a:p>
          <a:p>
            <a:r>
              <a:rPr lang="en-US" sz="1300" dirty="0"/>
              <a:t>We enable users and organizations to access the internet securely by integrating our innovation into web browsers, enabling a safer online environment. This technologically driven strategy not only improves user protection but also saves lose of sensitive data like credit/debit card details, Passwords etc...</a:t>
            </a:r>
          </a:p>
          <a:p>
            <a:r>
              <a:rPr lang="en-US" sz="1300" dirty="0"/>
              <a:t>In conclusion, The technology-driven innovation accelerates change by delivering immediate, accurate, and adaptable protection against phishing threats, making the digital world a safer place for all.</a:t>
            </a:r>
          </a:p>
        </p:txBody>
      </p:sp>
      <p:pic>
        <p:nvPicPr>
          <p:cNvPr id="21" name="Picture 20" descr="A person typing on a computer&#10;&#10;Description automatically generated">
            <a:extLst>
              <a:ext uri="{FF2B5EF4-FFF2-40B4-BE49-F238E27FC236}">
                <a16:creationId xmlns:a16="http://schemas.microsoft.com/office/drawing/2014/main" id="{85088392-F5B9-0705-48E7-A1463A2953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962649" cy="3994150"/>
          </a:xfrm>
          <a:prstGeom prst="rect">
            <a:avLst/>
          </a:prstGeom>
        </p:spPr>
      </p:pic>
      <p:sp>
        <p:nvSpPr>
          <p:cNvPr id="10" name="TextBox 9">
            <a:extLst>
              <a:ext uri="{FF2B5EF4-FFF2-40B4-BE49-F238E27FC236}">
                <a16:creationId xmlns:a16="http://schemas.microsoft.com/office/drawing/2014/main" id="{F437F47C-90A3-AA92-DD53-BB2D20208892}"/>
              </a:ext>
            </a:extLst>
          </p:cNvPr>
          <p:cNvSpPr txBox="1"/>
          <p:nvPr/>
        </p:nvSpPr>
        <p:spPr>
          <a:xfrm>
            <a:off x="265727" y="4603660"/>
            <a:ext cx="4927710" cy="1200329"/>
          </a:xfrm>
          <a:prstGeom prst="rect">
            <a:avLst/>
          </a:prstGeom>
          <a:noFill/>
        </p:spPr>
        <p:txBody>
          <a:bodyPr wrap="square">
            <a:spAutoFit/>
          </a:bodyPr>
          <a:lstStyle/>
          <a:p>
            <a:pPr algn="just"/>
            <a:r>
              <a:rPr lang="en-US" sz="2400" b="1" dirty="0">
                <a:solidFill>
                  <a:schemeClr val="bg1"/>
                </a:solidFill>
                <a:latin typeface="Montserrat" panose="00000500000000000000" pitchFamily="2" charset="0"/>
              </a:rPr>
              <a:t>How does your innovation accelerate change with the power of Technology</a:t>
            </a:r>
            <a:endParaRPr lang="en-IN" sz="2400" b="1" dirty="0">
              <a:solidFill>
                <a:schemeClr val="bg1"/>
              </a:solidFill>
              <a:latin typeface="Montserrat" panose="00000500000000000000" pitchFamily="2" charset="0"/>
            </a:endParaRPr>
          </a:p>
        </p:txBody>
      </p:sp>
    </p:spTree>
    <p:extLst>
      <p:ext uri="{BB962C8B-B14F-4D97-AF65-F5344CB8AC3E}">
        <p14:creationId xmlns:p14="http://schemas.microsoft.com/office/powerpoint/2010/main" val="32181908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42" presetClass="entr" presetSubtype="0" fill="hold" grpId="0" nodeType="withEffect">
                                  <p:stCondLst>
                                    <p:cond delay="5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1000"/>
                                        <p:tgtEl>
                                          <p:spTgt spid="9"/>
                                        </p:tgtEl>
                                      </p:cBhvr>
                                    </p:animEffect>
                                    <p:anim calcmode="lin" valueType="num">
                                      <p:cBhvr>
                                        <p:cTn id="11" dur="1000" fill="hold"/>
                                        <p:tgtEl>
                                          <p:spTgt spid="9"/>
                                        </p:tgtEl>
                                        <p:attrNameLst>
                                          <p:attrName>ppt_x</p:attrName>
                                        </p:attrNameLst>
                                      </p:cBhvr>
                                      <p:tavLst>
                                        <p:tav tm="0">
                                          <p:val>
                                            <p:strVal val="#ppt_x"/>
                                          </p:val>
                                        </p:tav>
                                        <p:tav tm="100000">
                                          <p:val>
                                            <p:strVal val="#ppt_x"/>
                                          </p:val>
                                        </p:tav>
                                      </p:tavLst>
                                    </p:anim>
                                    <p:anim calcmode="lin" valueType="num">
                                      <p:cBhvr>
                                        <p:cTn id="1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erson holding a tablet with a graph&#10;&#10;Description automatically generated">
            <a:extLst>
              <a:ext uri="{FF2B5EF4-FFF2-40B4-BE49-F238E27FC236}">
                <a16:creationId xmlns:a16="http://schemas.microsoft.com/office/drawing/2014/main" id="{990B8EB6-FC1D-A6A9-3113-ABA233FEEA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47220"/>
            <a:ext cx="12192000" cy="4359151"/>
          </a:xfrm>
          <a:prstGeom prst="rect">
            <a:avLst/>
          </a:prstGeom>
        </p:spPr>
      </p:pic>
      <p:sp>
        <p:nvSpPr>
          <p:cNvPr id="10" name="Rectangle 9">
            <a:extLst>
              <a:ext uri="{FF2B5EF4-FFF2-40B4-BE49-F238E27FC236}">
                <a16:creationId xmlns:a16="http://schemas.microsoft.com/office/drawing/2014/main" id="{778D4A4F-C4A3-778B-0DBB-B4A8AFA6E778}"/>
              </a:ext>
            </a:extLst>
          </p:cNvPr>
          <p:cNvSpPr/>
          <p:nvPr/>
        </p:nvSpPr>
        <p:spPr>
          <a:xfrm>
            <a:off x="0" y="-1069243"/>
            <a:ext cx="12192000" cy="4359150"/>
          </a:xfrm>
          <a:prstGeom prst="rect">
            <a:avLst/>
          </a:prstGeom>
          <a:solidFill>
            <a:schemeClr val="tx1">
              <a:alpha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Freeform: Shape 10">
            <a:extLst>
              <a:ext uri="{FF2B5EF4-FFF2-40B4-BE49-F238E27FC236}">
                <a16:creationId xmlns:a16="http://schemas.microsoft.com/office/drawing/2014/main" id="{7DEC564C-C517-13F8-B201-EE7C2247E00B}"/>
              </a:ext>
            </a:extLst>
          </p:cNvPr>
          <p:cNvSpPr/>
          <p:nvPr/>
        </p:nvSpPr>
        <p:spPr>
          <a:xfrm>
            <a:off x="424133" y="2142831"/>
            <a:ext cx="11343734" cy="4189549"/>
          </a:xfrm>
          <a:custGeom>
            <a:avLst/>
            <a:gdLst>
              <a:gd name="connsiteX0" fmla="*/ 6726788 w 7166060"/>
              <a:gd name="connsiteY0" fmla="*/ 0 h 4589080"/>
              <a:gd name="connsiteX1" fmla="*/ 7166061 w 7166060"/>
              <a:gd name="connsiteY1" fmla="*/ 0 h 4589080"/>
              <a:gd name="connsiteX2" fmla="*/ 7166061 w 7166060"/>
              <a:gd name="connsiteY2" fmla="*/ 4589081 h 4589080"/>
              <a:gd name="connsiteX3" fmla="*/ 6726788 w 7166060"/>
              <a:gd name="connsiteY3" fmla="*/ 4589081 h 4589080"/>
              <a:gd name="connsiteX4" fmla="*/ 439273 w 7166060"/>
              <a:gd name="connsiteY4" fmla="*/ 4589081 h 4589080"/>
              <a:gd name="connsiteX5" fmla="*/ 0 w 7166060"/>
              <a:gd name="connsiteY5" fmla="*/ 4589081 h 4589080"/>
              <a:gd name="connsiteX6" fmla="*/ 0 w 7166060"/>
              <a:gd name="connsiteY6" fmla="*/ 0 h 4589080"/>
              <a:gd name="connsiteX7" fmla="*/ 439273 w 7166060"/>
              <a:gd name="connsiteY7" fmla="*/ 0 h 4589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6060" h="4589080">
                <a:moveTo>
                  <a:pt x="6726788" y="0"/>
                </a:moveTo>
                <a:cubicBezTo>
                  <a:pt x="6969392" y="0"/>
                  <a:pt x="7166061" y="0"/>
                  <a:pt x="7166061" y="0"/>
                </a:cubicBezTo>
                <a:lnTo>
                  <a:pt x="7166061" y="4589081"/>
                </a:lnTo>
                <a:cubicBezTo>
                  <a:pt x="7166061" y="4589081"/>
                  <a:pt x="6969392" y="4589081"/>
                  <a:pt x="6726788" y="4589081"/>
                </a:cubicBezTo>
                <a:lnTo>
                  <a:pt x="439273" y="4589081"/>
                </a:lnTo>
                <a:cubicBezTo>
                  <a:pt x="196669" y="4589081"/>
                  <a:pt x="0" y="4589081"/>
                  <a:pt x="0" y="4589081"/>
                </a:cubicBezTo>
                <a:lnTo>
                  <a:pt x="0" y="0"/>
                </a:lnTo>
                <a:cubicBezTo>
                  <a:pt x="0" y="0"/>
                  <a:pt x="196669" y="0"/>
                  <a:pt x="439273" y="0"/>
                </a:cubicBezTo>
                <a:close/>
              </a:path>
            </a:pathLst>
          </a:custGeom>
          <a:solidFill>
            <a:srgbClr val="FFFFFF"/>
          </a:solidFill>
          <a:ln w="6789" cap="flat">
            <a:noFill/>
            <a:prstDash val="solid"/>
            <a:miter/>
          </a:ln>
          <a:effectLst>
            <a:outerShdw blurRad="63500" sx="102000" sy="102000" algn="ctr" rotWithShape="0">
              <a:prstClr val="black">
                <a:alpha val="6000"/>
              </a:prstClr>
            </a:outerShdw>
          </a:effectLst>
        </p:spPr>
        <p:txBody>
          <a:bodyPr rtlCol="0" anchor="ctr"/>
          <a:lstStyle/>
          <a:p>
            <a:endParaRPr lang="en-IN" dirty="0"/>
          </a:p>
        </p:txBody>
      </p:sp>
      <p:sp>
        <p:nvSpPr>
          <p:cNvPr id="469" name="TextBox 468">
            <a:extLst>
              <a:ext uri="{FF2B5EF4-FFF2-40B4-BE49-F238E27FC236}">
                <a16:creationId xmlns:a16="http://schemas.microsoft.com/office/drawing/2014/main" id="{B43EDF5F-AD1A-2D20-767D-A149B960197A}"/>
              </a:ext>
            </a:extLst>
          </p:cNvPr>
          <p:cNvSpPr txBox="1"/>
          <p:nvPr/>
        </p:nvSpPr>
        <p:spPr>
          <a:xfrm>
            <a:off x="0" y="934999"/>
            <a:ext cx="12192000" cy="584775"/>
          </a:xfrm>
          <a:prstGeom prst="rect">
            <a:avLst/>
          </a:prstGeom>
          <a:noFill/>
        </p:spPr>
        <p:txBody>
          <a:bodyPr wrap="square">
            <a:spAutoFit/>
          </a:bodyPr>
          <a:lstStyle/>
          <a:p>
            <a:pPr algn="ctr"/>
            <a:r>
              <a:rPr lang="en-US" sz="3200" b="1" spc="-5" dirty="0">
                <a:solidFill>
                  <a:schemeClr val="accent5"/>
                </a:solidFill>
                <a:latin typeface="Arial"/>
                <a:ea typeface="+mj-ea"/>
                <a:cs typeface="Arial"/>
              </a:rPr>
              <a:t>Unique from other solutions in market</a:t>
            </a:r>
            <a:endParaRPr lang="en-IN" sz="3200" b="1" dirty="0">
              <a:solidFill>
                <a:schemeClr val="accent5"/>
              </a:solidFill>
              <a:latin typeface="Montserrat" panose="00000500000000000000" pitchFamily="2" charset="0"/>
            </a:endParaRPr>
          </a:p>
        </p:txBody>
      </p:sp>
      <p:grpSp>
        <p:nvGrpSpPr>
          <p:cNvPr id="2" name="Group 1">
            <a:extLst>
              <a:ext uri="{FF2B5EF4-FFF2-40B4-BE49-F238E27FC236}">
                <a16:creationId xmlns:a16="http://schemas.microsoft.com/office/drawing/2014/main" id="{556849D4-1E28-5346-D9A7-CB8AFACBAF47}"/>
              </a:ext>
            </a:extLst>
          </p:cNvPr>
          <p:cNvGrpSpPr/>
          <p:nvPr/>
        </p:nvGrpSpPr>
        <p:grpSpPr>
          <a:xfrm>
            <a:off x="10906522" y="-12700"/>
            <a:ext cx="615156" cy="952500"/>
            <a:chOff x="10248900" y="0"/>
            <a:chExt cx="812800" cy="952500"/>
          </a:xfrm>
        </p:grpSpPr>
        <p:sp>
          <p:nvSpPr>
            <p:cNvPr id="3" name="Rectangle 2">
              <a:extLst>
                <a:ext uri="{FF2B5EF4-FFF2-40B4-BE49-F238E27FC236}">
                  <a16:creationId xmlns:a16="http://schemas.microsoft.com/office/drawing/2014/main" id="{8C023180-C77F-4E76-F4A3-14EF62F0BC25}"/>
                </a:ext>
              </a:extLst>
            </p:cNvPr>
            <p:cNvSpPr/>
            <p:nvPr/>
          </p:nvSpPr>
          <p:spPr>
            <a:xfrm>
              <a:off x="10248900" y="0"/>
              <a:ext cx="812800" cy="95250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084384F8-17AD-5A76-F5BF-0806360D8ECE}"/>
                </a:ext>
              </a:extLst>
            </p:cNvPr>
            <p:cNvSpPr txBox="1"/>
            <p:nvPr/>
          </p:nvSpPr>
          <p:spPr>
            <a:xfrm>
              <a:off x="10248900" y="291584"/>
              <a:ext cx="812800" cy="369332"/>
            </a:xfrm>
            <a:prstGeom prst="rect">
              <a:avLst/>
            </a:prstGeom>
            <a:noFill/>
          </p:spPr>
          <p:txBody>
            <a:bodyPr wrap="square" rtlCol="0">
              <a:spAutoFit/>
            </a:bodyPr>
            <a:lstStyle/>
            <a:p>
              <a:pPr algn="ctr"/>
              <a:r>
                <a:rPr lang="en-US" b="1" dirty="0">
                  <a:solidFill>
                    <a:schemeClr val="bg1"/>
                  </a:solidFill>
                  <a:latin typeface="Montserrat" panose="00000500000000000000" pitchFamily="2" charset="0"/>
                </a:rPr>
                <a:t>09</a:t>
              </a:r>
              <a:endParaRPr lang="en-IN" b="1" dirty="0">
                <a:solidFill>
                  <a:schemeClr val="bg1"/>
                </a:solidFill>
                <a:latin typeface="Montserrat" panose="00000500000000000000" pitchFamily="2" charset="0"/>
              </a:endParaRPr>
            </a:p>
          </p:txBody>
        </p:sp>
      </p:grpSp>
      <p:sp>
        <p:nvSpPr>
          <p:cNvPr id="59" name="TextBox 58">
            <a:extLst>
              <a:ext uri="{FF2B5EF4-FFF2-40B4-BE49-F238E27FC236}">
                <a16:creationId xmlns:a16="http://schemas.microsoft.com/office/drawing/2014/main" id="{841E098F-4C27-4217-B824-8E2778976AEB}"/>
              </a:ext>
            </a:extLst>
          </p:cNvPr>
          <p:cNvSpPr txBox="1"/>
          <p:nvPr/>
        </p:nvSpPr>
        <p:spPr>
          <a:xfrm>
            <a:off x="604800" y="2344779"/>
            <a:ext cx="10982400" cy="3785652"/>
          </a:xfrm>
          <a:prstGeom prst="rect">
            <a:avLst/>
          </a:prstGeom>
          <a:noFill/>
        </p:spPr>
        <p:txBody>
          <a:bodyPr wrap="square">
            <a:spAutoFit/>
          </a:bodyPr>
          <a:lstStyle/>
          <a:p>
            <a:pPr marL="285750" indent="-285750" algn="just">
              <a:buFont typeface="Arial" panose="020B0604020202020204" pitchFamily="34" charset="0"/>
              <a:buChar char="•"/>
            </a:pPr>
            <a:r>
              <a:rPr lang="en-IN" sz="1600" dirty="0">
                <a:latin typeface="Arial MT"/>
              </a:rPr>
              <a:t>The project is unique because it uses </a:t>
            </a:r>
            <a:r>
              <a:rPr lang="en-IN" sz="1600" dirty="0">
                <a:solidFill>
                  <a:schemeClr val="accent5"/>
                </a:solidFill>
                <a:latin typeface="Arial MT"/>
              </a:rPr>
              <a:t>Generative Adversarial Networks (GANs) </a:t>
            </a:r>
            <a:r>
              <a:rPr lang="en-IN" sz="1600" dirty="0">
                <a:latin typeface="Arial MT"/>
              </a:rPr>
              <a:t>to make fake phishing URLs that closely resemble real websites in order to combat online fraud, especially phishing. This synthetic dataset, which is continually changing and adapting, improves the </a:t>
            </a:r>
            <a:r>
              <a:rPr lang="en-IN" sz="1600" b="1" dirty="0">
                <a:solidFill>
                  <a:schemeClr val="accent5"/>
                </a:solidFill>
                <a:latin typeface="Arial MT"/>
              </a:rPr>
              <a:t>machine learning classifier's</a:t>
            </a:r>
            <a:r>
              <a:rPr lang="en-IN" sz="1600" dirty="0">
                <a:solidFill>
                  <a:schemeClr val="accent5"/>
                </a:solidFill>
                <a:latin typeface="Arial MT"/>
              </a:rPr>
              <a:t> </a:t>
            </a:r>
            <a:r>
              <a:rPr lang="en-IN" sz="1600" dirty="0">
                <a:latin typeface="Arial MT"/>
              </a:rPr>
              <a:t>capacity to recognize minute differences in websites that are fake. </a:t>
            </a:r>
          </a:p>
          <a:p>
            <a:pPr marL="285750" indent="-285750" algn="just">
              <a:buFont typeface="Arial" panose="020B0604020202020204" pitchFamily="34" charset="0"/>
              <a:buChar char="•"/>
            </a:pPr>
            <a:endParaRPr lang="en-IN" sz="1600" dirty="0">
              <a:latin typeface="Arial MT"/>
            </a:endParaRPr>
          </a:p>
          <a:p>
            <a:pPr marL="285750" indent="-285750" algn="just">
              <a:buFont typeface="Arial" panose="020B0604020202020204" pitchFamily="34" charset="0"/>
              <a:buChar char="•"/>
            </a:pPr>
            <a:r>
              <a:rPr lang="en-IN" sz="1600" dirty="0">
                <a:latin typeface="Arial MT"/>
              </a:rPr>
              <a:t>This approach stands out because it has a characteristic that no other system has the capacity to predict new phishing websites. Additionally, it provides </a:t>
            </a:r>
            <a:r>
              <a:rPr lang="en-IN" sz="1600" b="1" dirty="0">
                <a:solidFill>
                  <a:schemeClr val="accent5"/>
                </a:solidFill>
                <a:latin typeface="Arial MT"/>
              </a:rPr>
              <a:t>real-time user notifications</a:t>
            </a:r>
            <a:r>
              <a:rPr lang="en-IN" sz="1600" dirty="0">
                <a:latin typeface="Arial MT"/>
              </a:rPr>
              <a:t>, as well as </a:t>
            </a:r>
            <a:r>
              <a:rPr lang="en-IN" sz="1600" b="1" dirty="0">
                <a:solidFill>
                  <a:schemeClr val="accent5"/>
                </a:solidFill>
                <a:latin typeface="Arial MT"/>
              </a:rPr>
              <a:t>Blocking the user</a:t>
            </a:r>
            <a:r>
              <a:rPr lang="en-IN" sz="1600" dirty="0">
                <a:latin typeface="Arial MT"/>
              </a:rPr>
              <a:t>, enabling users to identify between legitimate and phishing websites and assuring complete online security in the face of ever-evolving cyberthreats. The projects also </a:t>
            </a:r>
            <a:r>
              <a:rPr lang="en-IN" sz="1600" b="1" dirty="0">
                <a:solidFill>
                  <a:schemeClr val="accent5"/>
                </a:solidFill>
                <a:latin typeface="Arial MT"/>
              </a:rPr>
              <a:t>identifies the recent threats </a:t>
            </a:r>
            <a:r>
              <a:rPr lang="en-IN" sz="1600" dirty="0">
                <a:latin typeface="Arial MT"/>
              </a:rPr>
              <a:t>of phishing website making it a sustainable and safe space in the long run.</a:t>
            </a:r>
          </a:p>
          <a:p>
            <a:pPr algn="just"/>
            <a:endParaRPr lang="en-IN" sz="1600" dirty="0">
              <a:latin typeface="Arial MT"/>
            </a:endParaRPr>
          </a:p>
          <a:p>
            <a:pPr marL="285750" indent="-285750">
              <a:buFont typeface="Arial" panose="020B0604020202020204" pitchFamily="34" charset="0"/>
              <a:buChar char="•"/>
            </a:pPr>
            <a:r>
              <a:rPr lang="en-IN" sz="1600" dirty="0">
                <a:latin typeface="Arial MT"/>
              </a:rPr>
              <a:t>The fake IDs created by fraudsters is increasing. So the uniqueness is the generation of possible closely identical web site address.</a:t>
            </a:r>
          </a:p>
          <a:p>
            <a:pPr marL="285750" indent="-285750">
              <a:buFont typeface="Arial" panose="020B0604020202020204" pitchFamily="34" charset="0"/>
              <a:buChar char="•"/>
            </a:pPr>
            <a:endParaRPr lang="en-IN" sz="1600" dirty="0">
              <a:latin typeface="Arial MT"/>
            </a:endParaRPr>
          </a:p>
          <a:p>
            <a:pPr marL="285750" indent="-285750">
              <a:buFont typeface="Arial" panose="020B0604020202020204" pitchFamily="34" charset="0"/>
              <a:buChar char="•"/>
            </a:pPr>
            <a:r>
              <a:rPr lang="en-IN" sz="1600" dirty="0">
                <a:latin typeface="Arial MT"/>
              </a:rPr>
              <a:t>There is </a:t>
            </a:r>
            <a:r>
              <a:rPr lang="en-IN" sz="1600" b="1" dirty="0">
                <a:solidFill>
                  <a:schemeClr val="accent5"/>
                </a:solidFill>
                <a:latin typeface="Arial MT"/>
              </a:rPr>
              <a:t>not an existing system </a:t>
            </a:r>
            <a:r>
              <a:rPr lang="en-IN" sz="1600" dirty="0">
                <a:latin typeface="Arial MT"/>
              </a:rPr>
              <a:t>that is similar to this model.</a:t>
            </a:r>
          </a:p>
        </p:txBody>
      </p:sp>
    </p:spTree>
    <p:extLst>
      <p:ext uri="{BB962C8B-B14F-4D97-AF65-F5344CB8AC3E}">
        <p14:creationId xmlns:p14="http://schemas.microsoft.com/office/powerpoint/2010/main" val="24024035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69"/>
                                        </p:tgtEl>
                                        <p:attrNameLst>
                                          <p:attrName>style.visibility</p:attrName>
                                        </p:attrNameLst>
                                      </p:cBhvr>
                                      <p:to>
                                        <p:strVal val="visible"/>
                                      </p:to>
                                    </p:set>
                                    <p:animEffect transition="in" filter="fade">
                                      <p:cBhvr>
                                        <p:cTn id="7" dur="1000"/>
                                        <p:tgtEl>
                                          <p:spTgt spid="469"/>
                                        </p:tgtEl>
                                      </p:cBhvr>
                                    </p:animEffect>
                                  </p:childTnLst>
                                </p:cTn>
                              </p:par>
                              <p:par>
                                <p:cTn id="8" presetID="42" presetClass="entr" presetSubtype="0" fill="hold" grpId="0" nodeType="withEffect">
                                  <p:stCondLst>
                                    <p:cond delay="500"/>
                                  </p:stCondLst>
                                  <p:childTnLst>
                                    <p:set>
                                      <p:cBhvr>
                                        <p:cTn id="9" dur="1" fill="hold">
                                          <p:stCondLst>
                                            <p:cond delay="0"/>
                                          </p:stCondLst>
                                        </p:cTn>
                                        <p:tgtEl>
                                          <p:spTgt spid="59"/>
                                        </p:tgtEl>
                                        <p:attrNameLst>
                                          <p:attrName>style.visibility</p:attrName>
                                        </p:attrNameLst>
                                      </p:cBhvr>
                                      <p:to>
                                        <p:strVal val="visible"/>
                                      </p:to>
                                    </p:set>
                                    <p:animEffect transition="in" filter="fade">
                                      <p:cBhvr>
                                        <p:cTn id="10" dur="1000"/>
                                        <p:tgtEl>
                                          <p:spTgt spid="59"/>
                                        </p:tgtEl>
                                      </p:cBhvr>
                                    </p:animEffect>
                                    <p:anim calcmode="lin" valueType="num">
                                      <p:cBhvr>
                                        <p:cTn id="11" dur="1000" fill="hold"/>
                                        <p:tgtEl>
                                          <p:spTgt spid="59"/>
                                        </p:tgtEl>
                                        <p:attrNameLst>
                                          <p:attrName>ppt_x</p:attrName>
                                        </p:attrNameLst>
                                      </p:cBhvr>
                                      <p:tavLst>
                                        <p:tav tm="0">
                                          <p:val>
                                            <p:strVal val="#ppt_x"/>
                                          </p:val>
                                        </p:tav>
                                        <p:tav tm="100000">
                                          <p:val>
                                            <p:strVal val="#ppt_x"/>
                                          </p:val>
                                        </p:tav>
                                      </p:tavLst>
                                    </p:anim>
                                    <p:anim calcmode="lin" valueType="num">
                                      <p:cBhvr>
                                        <p:cTn id="12"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9" grpId="0"/>
      <p:bldP spid="59" grpId="0"/>
    </p:bldLst>
  </p:timing>
</p:sld>
</file>

<file path=ppt/theme/theme1.xml><?xml version="1.0" encoding="utf-8"?>
<a:theme xmlns:a="http://schemas.openxmlformats.org/drawingml/2006/main" name="Office Theme">
  <a:themeElements>
    <a:clrScheme name="Custom 104">
      <a:dk1>
        <a:sysClr val="windowText" lastClr="000000"/>
      </a:dk1>
      <a:lt1>
        <a:sysClr val="window" lastClr="FFFFFF"/>
      </a:lt1>
      <a:dk2>
        <a:srgbClr val="44546A"/>
      </a:dk2>
      <a:lt2>
        <a:srgbClr val="7030A0"/>
      </a:lt2>
      <a:accent1>
        <a:srgbClr val="F23558"/>
      </a:accent1>
      <a:accent2>
        <a:srgbClr val="0D7AD9"/>
      </a:accent2>
      <a:accent3>
        <a:srgbClr val="75B503"/>
      </a:accent3>
      <a:accent4>
        <a:srgbClr val="F2A950"/>
      </a:accent4>
      <a:accent5>
        <a:srgbClr val="F25E3D"/>
      </a:accent5>
      <a:accent6>
        <a:srgbClr val="00B0F0"/>
      </a:accent6>
      <a:hlink>
        <a:srgbClr val="BF2424"/>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644</TotalTime>
  <Words>1172</Words>
  <Application>Microsoft Office PowerPoint</Application>
  <PresentationFormat>Widescreen</PresentationFormat>
  <Paragraphs>102</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Arial MT</vt:lpstr>
      <vt:lpstr>Calibri</vt:lpstr>
      <vt:lpstr>Calibri Light</vt:lpstr>
      <vt:lpstr>Eras Bold ITC</vt:lpstr>
      <vt:lpstr>Google Sans</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SlideEgg</dc:creator>
  <cp:lastModifiedBy>madhan prasath</cp:lastModifiedBy>
  <cp:revision>33</cp:revision>
  <dcterms:created xsi:type="dcterms:W3CDTF">2023-07-27T12:13:29Z</dcterms:created>
  <dcterms:modified xsi:type="dcterms:W3CDTF">2023-10-20T06:49:21Z</dcterms:modified>
</cp:coreProperties>
</file>

<file path=docProps/thumbnail.jpeg>
</file>